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847" y="654089"/>
            <a:ext cx="2392679" cy="12661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006" y="191833"/>
            <a:ext cx="8069986" cy="124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55496"/>
            <a:ext cx="8072119" cy="3914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2438400"/>
            <a:ext cx="7272655" cy="17318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29615" marR="723900" algn="ctr">
              <a:lnSpc>
                <a:spcPct val="100000"/>
              </a:lnSpc>
              <a:spcBef>
                <a:spcPts val="105"/>
              </a:spcBef>
            </a:pPr>
            <a:r>
              <a:rPr sz="2000" dirty="0" err="1">
                <a:latin typeface="Arial Black"/>
                <a:cs typeface="Arial Black"/>
              </a:rPr>
              <a:t>Обучение</a:t>
            </a:r>
            <a:r>
              <a:rPr sz="2000" spc="-75" dirty="0">
                <a:latin typeface="Arial Black"/>
                <a:cs typeface="Arial Black"/>
              </a:rPr>
              <a:t> </a:t>
            </a:r>
            <a:r>
              <a:rPr sz="2000" dirty="0" err="1" smtClean="0">
                <a:latin typeface="Arial Black"/>
                <a:cs typeface="Arial Black"/>
              </a:rPr>
              <a:t>общественн</a:t>
            </a:r>
            <a:r>
              <a:rPr lang="ru-RU" sz="2000" dirty="0" smtClean="0">
                <a:latin typeface="Arial Black"/>
                <a:cs typeface="Arial Black"/>
              </a:rPr>
              <a:t>ого</a:t>
            </a:r>
            <a:r>
              <a:rPr sz="2000" dirty="0" smtClean="0">
                <a:latin typeface="Arial Black"/>
                <a:cs typeface="Arial Black"/>
              </a:rPr>
              <a:t> </a:t>
            </a:r>
            <a:r>
              <a:rPr sz="2000" spc="-1050" dirty="0" smtClean="0">
                <a:latin typeface="Arial Black"/>
                <a:cs typeface="Arial Black"/>
              </a:rPr>
              <a:t> </a:t>
            </a:r>
            <a:r>
              <a:rPr sz="2000" dirty="0" err="1" smtClean="0">
                <a:latin typeface="Arial Black"/>
                <a:cs typeface="Arial Black"/>
              </a:rPr>
              <a:t>наблюдател</a:t>
            </a:r>
            <a:r>
              <a:rPr lang="ru-RU" sz="2000" dirty="0" smtClean="0">
                <a:latin typeface="Arial Black"/>
                <a:cs typeface="Arial Black"/>
              </a:rPr>
              <a:t>я</a:t>
            </a:r>
            <a:endParaRPr sz="2000" dirty="0">
              <a:latin typeface="Arial Black"/>
              <a:cs typeface="Arial Black"/>
            </a:endParaRPr>
          </a:p>
          <a:p>
            <a:pPr algn="ctr">
              <a:lnSpc>
                <a:spcPts val="3835"/>
              </a:lnSpc>
            </a:pPr>
            <a:r>
              <a:rPr sz="2000" dirty="0">
                <a:latin typeface="Arial Black"/>
                <a:cs typeface="Arial Black"/>
              </a:rPr>
              <a:t>при</a:t>
            </a:r>
            <a:r>
              <a:rPr sz="2000" spc="-30" dirty="0">
                <a:latin typeface="Arial Black"/>
                <a:cs typeface="Arial Black"/>
              </a:rPr>
              <a:t> </a:t>
            </a:r>
            <a:r>
              <a:rPr sz="2000" dirty="0">
                <a:latin typeface="Arial Black"/>
                <a:cs typeface="Arial Black"/>
              </a:rPr>
              <a:t>проведении</a:t>
            </a:r>
            <a:r>
              <a:rPr sz="2000" spc="-5" dirty="0">
                <a:latin typeface="Arial Black"/>
                <a:cs typeface="Arial Black"/>
              </a:rPr>
              <a:t> </a:t>
            </a:r>
            <a:r>
              <a:rPr sz="2000" dirty="0">
                <a:latin typeface="Arial Black"/>
                <a:cs typeface="Arial Black"/>
              </a:rPr>
              <a:t>ВПР</a:t>
            </a:r>
          </a:p>
          <a:p>
            <a:pPr marL="492125" marR="483870" algn="ctr">
              <a:lnSpc>
                <a:spcPct val="100000"/>
              </a:lnSpc>
            </a:pPr>
            <a:r>
              <a:rPr lang="ru-RU" sz="2000" dirty="0" smtClean="0">
                <a:latin typeface="Arial Black"/>
                <a:cs typeface="Arial Black"/>
              </a:rPr>
              <a:t>В </a:t>
            </a:r>
            <a:r>
              <a:rPr lang="ru-RU" sz="2000" dirty="0" err="1" smtClean="0">
                <a:latin typeface="Arial Black"/>
                <a:cs typeface="Arial Black"/>
              </a:rPr>
              <a:t>Гайворонском</a:t>
            </a:r>
            <a:r>
              <a:rPr lang="ru-RU" sz="2000" dirty="0" smtClean="0">
                <a:latin typeface="Arial Black"/>
                <a:cs typeface="Arial Black"/>
              </a:rPr>
              <a:t> филиале  </a:t>
            </a:r>
            <a:r>
              <a:rPr lang="ru-RU" sz="2000" dirty="0" smtClean="0">
                <a:latin typeface="Arial Black"/>
                <a:cs typeface="Arial Black"/>
              </a:rPr>
              <a:t>МБОУ «СОШ №8» с. </a:t>
            </a:r>
            <a:r>
              <a:rPr lang="ru-RU" sz="2000" dirty="0" smtClean="0">
                <a:latin typeface="Arial Black"/>
                <a:cs typeface="Arial Black"/>
              </a:rPr>
              <a:t>Спасское </a:t>
            </a:r>
          </a:p>
          <a:p>
            <a:pPr marL="492125" marR="483870" algn="ctr">
              <a:lnSpc>
                <a:spcPct val="100000"/>
              </a:lnSpc>
            </a:pPr>
            <a:r>
              <a:rPr lang="ru-RU" sz="2000" dirty="0" smtClean="0">
                <a:latin typeface="Arial Black"/>
                <a:cs typeface="Arial Black"/>
              </a:rPr>
              <a:t>Спасского района Приморского края</a:t>
            </a:r>
            <a:endParaRPr sz="20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240087"/>
            <a:ext cx="1920239" cy="101416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4680" y="106108"/>
            <a:ext cx="708342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099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12700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26540"/>
            <a:ext cx="8021320" cy="441452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820"/>
              </a:spcBef>
            </a:pPr>
            <a:r>
              <a:rPr sz="3000" b="1" spc="-10" dirty="0">
                <a:latin typeface="Calibri"/>
                <a:cs typeface="Calibri"/>
              </a:rPr>
              <a:t>Порядок</a:t>
            </a:r>
            <a:r>
              <a:rPr sz="3000" b="1" spc="1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действий</a:t>
            </a:r>
            <a:r>
              <a:rPr sz="3000" b="1" spc="1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общественного</a:t>
            </a:r>
            <a:r>
              <a:rPr sz="3000" b="1" spc="10" dirty="0">
                <a:latin typeface="Calibri"/>
                <a:cs typeface="Calibri"/>
              </a:rPr>
              <a:t> </a:t>
            </a:r>
            <a:r>
              <a:rPr sz="3000" b="1" spc="-25" dirty="0">
                <a:latin typeface="Calibri"/>
                <a:cs typeface="Calibri"/>
              </a:rPr>
              <a:t>наблюдателя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при </a:t>
            </a:r>
            <a:r>
              <a:rPr sz="3000" b="1" spc="-10" dirty="0">
                <a:latin typeface="Calibri"/>
                <a:cs typeface="Calibri"/>
              </a:rPr>
              <a:t>проведении</a:t>
            </a:r>
            <a:r>
              <a:rPr sz="3000" b="1" spc="1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ВПР:</a:t>
            </a:r>
            <a:endParaRPr sz="3000">
              <a:latin typeface="Calibri"/>
              <a:cs typeface="Calibri"/>
            </a:endParaRPr>
          </a:p>
          <a:p>
            <a:pPr marL="355600" marR="255270" indent="-342900">
              <a:lnSpc>
                <a:spcPct val="80000"/>
              </a:lnSpc>
              <a:spcBef>
                <a:spcPts val="7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Следит </a:t>
            </a:r>
            <a:r>
              <a:rPr sz="3000" dirty="0">
                <a:latin typeface="Calibri"/>
                <a:cs typeface="Calibri"/>
              </a:rPr>
              <a:t>за </a:t>
            </a:r>
            <a:r>
              <a:rPr sz="3000" spc="-20" dirty="0">
                <a:latin typeface="Calibri"/>
                <a:cs typeface="Calibri"/>
              </a:rPr>
              <a:t>соблюдением </a:t>
            </a:r>
            <a:r>
              <a:rPr sz="3000" spc="-10" dirty="0">
                <a:latin typeface="Calibri"/>
                <a:cs typeface="Calibri"/>
              </a:rPr>
              <a:t>порядка проведения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ВПР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участниками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-10" dirty="0">
                <a:latin typeface="Calibri"/>
                <a:cs typeface="Calibri"/>
              </a:rPr>
              <a:t>организаторами;</a:t>
            </a:r>
            <a:endParaRPr sz="3000">
              <a:latin typeface="Calibri"/>
              <a:cs typeface="Calibri"/>
            </a:endParaRPr>
          </a:p>
          <a:p>
            <a:pPr marL="355600" marR="489584" indent="-342900">
              <a:lnSpc>
                <a:spcPts val="2880"/>
              </a:lnSpc>
              <a:spcBef>
                <a:spcPts val="6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Указывает </a:t>
            </a:r>
            <a:r>
              <a:rPr sz="3000" dirty="0">
                <a:latin typeface="Calibri"/>
                <a:cs typeface="Calibri"/>
              </a:rPr>
              <a:t>на </a:t>
            </a:r>
            <a:r>
              <a:rPr sz="3000" spc="-10" dirty="0">
                <a:latin typeface="Calibri"/>
                <a:cs typeface="Calibri"/>
              </a:rPr>
              <a:t>нарушения </a:t>
            </a:r>
            <a:r>
              <a:rPr sz="3000" spc="-15" dirty="0">
                <a:latin typeface="Calibri"/>
                <a:cs typeface="Calibri"/>
              </a:rPr>
              <a:t>организатору, </a:t>
            </a:r>
            <a:r>
              <a:rPr sz="3000" dirty="0">
                <a:latin typeface="Calibri"/>
                <a:cs typeface="Calibri"/>
              </a:rPr>
              <a:t>не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привлекая </a:t>
            </a:r>
            <a:r>
              <a:rPr sz="3000" spc="-5" dirty="0">
                <a:latin typeface="Calibri"/>
                <a:cs typeface="Calibri"/>
              </a:rPr>
              <a:t>внимания </a:t>
            </a:r>
            <a:r>
              <a:rPr sz="3000" spc="-10" dirty="0">
                <a:latin typeface="Calibri"/>
                <a:cs typeface="Calibri"/>
              </a:rPr>
              <a:t>участников,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-5" dirty="0">
                <a:latin typeface="Calibri"/>
                <a:cs typeface="Calibri"/>
              </a:rPr>
              <a:t>случае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выявления </a:t>
            </a:r>
            <a:r>
              <a:rPr sz="3000" spc="-10" dirty="0">
                <a:latin typeface="Calibri"/>
                <a:cs typeface="Calibri"/>
              </a:rPr>
              <a:t>нарушений порядка проведения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ВПР;</a:t>
            </a:r>
            <a:endParaRPr sz="3000">
              <a:latin typeface="Calibri"/>
              <a:cs typeface="Calibri"/>
            </a:endParaRPr>
          </a:p>
          <a:p>
            <a:pPr marL="355600" marR="24765" indent="-342900" algn="just">
              <a:lnSpc>
                <a:spcPts val="288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Не </a:t>
            </a:r>
            <a:r>
              <a:rPr sz="3000" spc="-5" dirty="0">
                <a:latin typeface="Calibri"/>
                <a:cs typeface="Calibri"/>
              </a:rPr>
              <a:t>учитывает </a:t>
            </a:r>
            <a:r>
              <a:rPr sz="3000" spc="-10" dirty="0">
                <a:latin typeface="Calibri"/>
                <a:cs typeface="Calibri"/>
              </a:rPr>
              <a:t>нарушение, </a:t>
            </a:r>
            <a:r>
              <a:rPr sz="3000" spc="-5" dirty="0">
                <a:latin typeface="Calibri"/>
                <a:cs typeface="Calibri"/>
              </a:rPr>
              <a:t>наличие </a:t>
            </a:r>
            <a:r>
              <a:rPr sz="3000" spc="-20" dirty="0">
                <a:latin typeface="Calibri"/>
                <a:cs typeface="Calibri"/>
              </a:rPr>
              <a:t>которого </a:t>
            </a:r>
            <a:r>
              <a:rPr sz="3000" dirty="0">
                <a:latin typeface="Calibri"/>
                <a:cs typeface="Calibri"/>
              </a:rPr>
              <a:t>не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может </a:t>
            </a:r>
            <a:r>
              <a:rPr sz="3000" spc="-5" dirty="0">
                <a:latin typeface="Calibri"/>
                <a:cs typeface="Calibri"/>
              </a:rPr>
              <a:t>повлиять </a:t>
            </a:r>
            <a:r>
              <a:rPr sz="3000" dirty="0">
                <a:latin typeface="Calibri"/>
                <a:cs typeface="Calibri"/>
              </a:rPr>
              <a:t>на </a:t>
            </a:r>
            <a:r>
              <a:rPr sz="3000" spc="-5" dirty="0">
                <a:latin typeface="Calibri"/>
                <a:cs typeface="Calibri"/>
              </a:rPr>
              <a:t>объективность </a:t>
            </a:r>
            <a:r>
              <a:rPr sz="3000" spc="-30" dirty="0">
                <a:latin typeface="Calibri"/>
                <a:cs typeface="Calibri"/>
              </a:rPr>
              <a:t>результатов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80" dirty="0">
                <a:latin typeface="Calibri"/>
                <a:cs typeface="Calibri"/>
              </a:rPr>
              <a:t>ВПР,</a:t>
            </a:r>
            <a:r>
              <a:rPr sz="3000" spc="-5" dirty="0">
                <a:latin typeface="Calibri"/>
                <a:cs typeface="Calibri"/>
              </a:rPr>
              <a:t> при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оперативном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его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устранении.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79" y="195968"/>
            <a:ext cx="1775460" cy="98817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Нарушения,</a:t>
            </a:r>
            <a:r>
              <a:rPr spc="15" dirty="0"/>
              <a:t> </a:t>
            </a:r>
            <a:r>
              <a:rPr spc="-5" dirty="0"/>
              <a:t>не</a:t>
            </a:r>
            <a:r>
              <a:rPr spc="20" dirty="0"/>
              <a:t> </a:t>
            </a:r>
            <a:r>
              <a:rPr spc="-10" dirty="0"/>
              <a:t>влияющие</a:t>
            </a:r>
            <a:r>
              <a:rPr spc="40" dirty="0"/>
              <a:t> </a:t>
            </a:r>
            <a:r>
              <a:rPr spc="-5" dirty="0"/>
              <a:t>на</a:t>
            </a:r>
            <a:r>
              <a:rPr spc="5" dirty="0"/>
              <a:t> </a:t>
            </a:r>
            <a:r>
              <a:rPr spc="-5" dirty="0"/>
              <a:t>объективность</a:t>
            </a:r>
            <a:r>
              <a:rPr spc="60" dirty="0"/>
              <a:t> </a:t>
            </a:r>
            <a:r>
              <a:rPr spc="-25" dirty="0"/>
              <a:t>результатов</a:t>
            </a:r>
            <a:r>
              <a:rPr spc="65" dirty="0"/>
              <a:t> </a:t>
            </a:r>
            <a:r>
              <a:rPr spc="-5" dirty="0"/>
              <a:t>ВПР:</a:t>
            </a:r>
          </a:p>
          <a:p>
            <a:pPr marL="355600" marR="366395" indent="-342900">
              <a:lnSpc>
                <a:spcPts val="211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b="0" spc="-10" dirty="0">
                <a:latin typeface="Calibri"/>
                <a:cs typeface="Calibri"/>
              </a:rPr>
              <a:t>Получение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организатором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у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координатора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учреждения </a:t>
            </a:r>
            <a:r>
              <a:rPr b="0" spc="-10" dirty="0">
                <a:latin typeface="Calibri"/>
                <a:cs typeface="Calibri"/>
              </a:rPr>
              <a:t> материалов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ВПР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присутствии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общественного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наблюдателя, </a:t>
            </a:r>
            <a:r>
              <a:rPr b="0" spc="-48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проверка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их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целостности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менее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чем,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за 15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минут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до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начала </a:t>
            </a:r>
            <a:r>
              <a:rPr b="0" dirty="0">
                <a:latin typeface="Calibri"/>
                <a:cs typeface="Calibri"/>
              </a:rPr>
              <a:t> ВПР;</a:t>
            </a:r>
          </a:p>
          <a:p>
            <a:pPr marL="355600" marR="5080" indent="-342900">
              <a:lnSpc>
                <a:spcPts val="2110"/>
              </a:lnSpc>
              <a:spcBef>
                <a:spcPts val="5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b="0" spc="-5" dirty="0">
                <a:latin typeface="Calibri"/>
                <a:cs typeface="Calibri"/>
              </a:rPr>
              <a:t>Обеспечение</a:t>
            </a:r>
            <a:r>
              <a:rPr b="0" spc="5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входа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общественного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наблюдателя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 </a:t>
            </a:r>
            <a:r>
              <a:rPr b="0" spc="-25" dirty="0">
                <a:latin typeface="Calibri"/>
                <a:cs typeface="Calibri"/>
              </a:rPr>
              <a:t>кабинет,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 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указанием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отведенного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для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него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рабочего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места,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менее,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чем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за </a:t>
            </a:r>
            <a:r>
              <a:rPr b="0" spc="-484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20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минут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до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начала </a:t>
            </a:r>
            <a:r>
              <a:rPr b="0" spc="-10" dirty="0">
                <a:latin typeface="Calibri"/>
                <a:cs typeface="Calibri"/>
              </a:rPr>
              <a:t>проведения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ВПР;</a:t>
            </a: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b="0" spc="-10" dirty="0">
                <a:latin typeface="Calibri"/>
                <a:cs typeface="Calibri"/>
              </a:rPr>
              <a:t>Неготовность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кабинета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за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20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минут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до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начала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ВПР;</a:t>
            </a:r>
          </a:p>
          <a:p>
            <a:pPr marL="355600" marR="654685" indent="-342900">
              <a:lnSpc>
                <a:spcPts val="211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b="0" spc="-10" dirty="0">
                <a:latin typeface="Calibri"/>
                <a:cs typeface="Calibri"/>
              </a:rPr>
              <a:t>Отсутствие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объявления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участникам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об </a:t>
            </a:r>
            <a:r>
              <a:rPr b="0" spc="-5" dirty="0">
                <a:latin typeface="Calibri"/>
                <a:cs typeface="Calibri"/>
              </a:rPr>
              <a:t>окончании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ВПР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за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5 </a:t>
            </a:r>
            <a:r>
              <a:rPr b="0" spc="-484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минут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до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его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окончания;</a:t>
            </a:r>
          </a:p>
          <a:p>
            <a:pPr marL="355600" marR="883285" indent="-342900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b="0" spc="-5" dirty="0">
                <a:latin typeface="Calibri"/>
                <a:cs typeface="Calibri"/>
              </a:rPr>
              <a:t>Занятие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организатором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посторонними </a:t>
            </a:r>
            <a:r>
              <a:rPr b="0" spc="-15" dirty="0">
                <a:latin typeface="Calibri"/>
                <a:cs typeface="Calibri"/>
              </a:rPr>
              <a:t>делами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во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время </a:t>
            </a:r>
            <a:r>
              <a:rPr b="0" spc="-484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проведения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ВПР: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чтение,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работа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 </a:t>
            </a:r>
            <a:r>
              <a:rPr b="0" spc="-15" dirty="0">
                <a:latin typeface="Calibri"/>
                <a:cs typeface="Calibri"/>
              </a:rPr>
              <a:t>компьютере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и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т.п.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840" y="231647"/>
            <a:ext cx="1920239" cy="101345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55496"/>
            <a:ext cx="8061325" cy="4249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b="1" spc="-10" dirty="0">
                <a:latin typeface="Calibri"/>
                <a:cs typeface="Calibri"/>
              </a:rPr>
              <a:t>Нарушения,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влияющие</a:t>
            </a:r>
            <a:r>
              <a:rPr sz="2200" b="1" spc="4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на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объективность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результатов</a:t>
            </a:r>
            <a:r>
              <a:rPr sz="2200" b="1" spc="6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ВПР:</a:t>
            </a:r>
            <a:endParaRPr sz="2200">
              <a:latin typeface="Calibri"/>
              <a:cs typeface="Calibri"/>
            </a:endParaRPr>
          </a:p>
          <a:p>
            <a:pPr marL="355600" marR="619760" indent="-342900">
              <a:lnSpc>
                <a:spcPts val="211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наличие/использование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мобильных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телефонов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 иных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средств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связи,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справочной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литературы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участниками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(или)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организаторами </a:t>
            </a:r>
            <a:r>
              <a:rPr sz="2200" dirty="0">
                <a:latin typeface="Calibri"/>
                <a:cs typeface="Calibri"/>
              </a:rPr>
              <a:t>ВПР;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Вскрытие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организатором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доставочного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пакета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материалами </a:t>
            </a:r>
            <a:r>
              <a:rPr sz="2200" spc="-5" dirty="0">
                <a:latin typeface="Calibri"/>
                <a:cs typeface="Calibri"/>
              </a:rPr>
              <a:t> ВПР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кабинете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без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предварительной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демонстрации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участникам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его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целостности,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ранее/менее,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чем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 5 минут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начала ВПР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присутствии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общественного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наблюдателя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участников;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Оказание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организаторами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содействия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участникам;</a:t>
            </a:r>
            <a:endParaRPr sz="2200">
              <a:latin typeface="Calibri"/>
              <a:cs typeface="Calibri"/>
            </a:endParaRPr>
          </a:p>
          <a:p>
            <a:pPr marL="355600" marR="575945" indent="-342900">
              <a:lnSpc>
                <a:spcPts val="211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libri"/>
                <a:cs typeface="Calibri"/>
              </a:rPr>
              <a:t>Продолжение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выполнения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заданий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ВПР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участниками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после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окончания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отведенного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времени;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Свободное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перемещение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участников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кабинету;</a:t>
            </a:r>
            <a:endParaRPr sz="2200">
              <a:latin typeface="Calibri"/>
              <a:cs typeface="Calibri"/>
            </a:endParaRPr>
          </a:p>
          <a:p>
            <a:pPr marL="355600" marR="765810" indent="-342900">
              <a:lnSpc>
                <a:spcPts val="2110"/>
              </a:lnSpc>
              <a:spcBef>
                <a:spcPts val="5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Отсутствие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фиксации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времени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начала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 окончания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ВПР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учебной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доске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165433"/>
            <a:ext cx="1990344" cy="1062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802" y="1555496"/>
            <a:ext cx="7956550" cy="418274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862330">
              <a:lnSpc>
                <a:spcPts val="2110"/>
              </a:lnSpc>
              <a:spcBef>
                <a:spcPts val="605"/>
              </a:spcBef>
            </a:pPr>
            <a:r>
              <a:rPr sz="2200" b="1" spc="-20" dirty="0">
                <a:latin typeface="Calibri"/>
                <a:cs typeface="Calibri"/>
              </a:rPr>
              <a:t>Условия,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влияющие</a:t>
            </a:r>
            <a:r>
              <a:rPr sz="2200" b="1" spc="4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на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объективность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работы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экспертных </a:t>
            </a:r>
            <a:r>
              <a:rPr sz="2200" b="1" spc="-4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комиссий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при </a:t>
            </a:r>
            <a:r>
              <a:rPr sz="2200" b="1" spc="-10" dirty="0">
                <a:latin typeface="Calibri"/>
                <a:cs typeface="Calibri"/>
              </a:rPr>
              <a:t>оценивании</a:t>
            </a:r>
            <a:r>
              <a:rPr sz="2200" b="1" spc="4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работ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участников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ВПР:</a:t>
            </a:r>
            <a:endParaRPr sz="2200">
              <a:latin typeface="Calibri"/>
              <a:cs typeface="Calibri"/>
            </a:endParaRPr>
          </a:p>
          <a:p>
            <a:pPr marL="355600" marR="305435" indent="-342900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libri"/>
                <a:cs typeface="Calibri"/>
              </a:rPr>
              <a:t>Наличие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комплекта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критериев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оценивания</a:t>
            </a:r>
            <a:r>
              <a:rPr sz="2200" spc="-10" dirty="0">
                <a:latin typeface="Calibri"/>
                <a:cs typeface="Calibri"/>
              </a:rPr>
              <a:t> работ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участников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ВПР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каждого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члена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экспертной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комиссии;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ts val="211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libri"/>
                <a:cs typeface="Calibri"/>
              </a:rPr>
              <a:t>Наличие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технического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оснащения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(компьютер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выходом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сеть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Интернет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возможности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уточнения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экспертами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изложенных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проверочных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работах</a:t>
            </a:r>
            <a:r>
              <a:rPr sz="2200" spc="-5" dirty="0">
                <a:latin typeface="Calibri"/>
                <a:cs typeface="Calibri"/>
              </a:rPr>
              <a:t> ВПР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фактов,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устройство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печати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т.д.);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40"/>
              </a:lnSpc>
              <a:spcBef>
                <a:spcPts val="25"/>
              </a:spcBef>
            </a:pPr>
            <a:r>
              <a:rPr sz="2200" spc="-10" dirty="0">
                <a:latin typeface="Calibri"/>
                <a:cs typeface="Calibri"/>
              </a:rPr>
              <a:t>Проверка</a:t>
            </a:r>
            <a:r>
              <a:rPr sz="2200" spc="-5" dirty="0">
                <a:latin typeface="Calibri"/>
                <a:cs typeface="Calibri"/>
              </a:rPr>
              <a:t> оценивания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участников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ВПР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проводилась:</a:t>
            </a:r>
            <a:endParaRPr sz="2200">
              <a:latin typeface="Calibri"/>
              <a:cs typeface="Calibri"/>
            </a:endParaRPr>
          </a:p>
          <a:p>
            <a:pPr marL="355600" marR="909319" indent="-342900" algn="just">
              <a:lnSpc>
                <a:spcPts val="2110"/>
              </a:lnSpc>
              <a:spcBef>
                <a:spcPts val="509"/>
              </a:spcBef>
              <a:buFont typeface="Arial MT"/>
              <a:buChar char="•"/>
              <a:tabLst>
                <a:tab pos="356235" algn="l"/>
              </a:tabLst>
            </a:pPr>
            <a:r>
              <a:rPr sz="2200" spc="-10" dirty="0">
                <a:latin typeface="Calibri"/>
                <a:cs typeface="Calibri"/>
              </a:rPr>
              <a:t>Большинством </a:t>
            </a:r>
            <a:r>
              <a:rPr sz="2200" spc="-15" dirty="0">
                <a:latin typeface="Calibri"/>
                <a:cs typeface="Calibri"/>
              </a:rPr>
              <a:t>учителей </a:t>
            </a:r>
            <a:r>
              <a:rPr sz="2200" spc="-20" dirty="0">
                <a:latin typeface="Calibri"/>
                <a:cs typeface="Calibri"/>
              </a:rPr>
              <a:t>методического </a:t>
            </a:r>
            <a:r>
              <a:rPr sz="2200" spc="-10" dirty="0">
                <a:latin typeface="Calibri"/>
                <a:cs typeface="Calibri"/>
              </a:rPr>
              <a:t>объединения, </a:t>
            </a:r>
            <a:r>
              <a:rPr sz="2200" spc="-5" dirty="0">
                <a:latin typeface="Calibri"/>
                <a:cs typeface="Calibri"/>
              </a:rPr>
              <a:t>с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обсуждением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оценивания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работ;</a:t>
            </a:r>
            <a:endParaRPr sz="2200">
              <a:latin typeface="Calibri"/>
              <a:cs typeface="Calibri"/>
            </a:endParaRPr>
          </a:p>
          <a:p>
            <a:pPr marL="355600" marR="793115" indent="-342900" algn="just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6235" algn="l"/>
              </a:tabLst>
            </a:pPr>
            <a:r>
              <a:rPr sz="2200" spc="-15" dirty="0">
                <a:latin typeface="Calibri"/>
                <a:cs typeface="Calibri"/>
              </a:rPr>
              <a:t>учителем, </a:t>
            </a:r>
            <a:r>
              <a:rPr sz="2200" spc="-10" dirty="0">
                <a:latin typeface="Calibri"/>
                <a:cs typeface="Calibri"/>
              </a:rPr>
              <a:t>неработающим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10" dirty="0">
                <a:latin typeface="Calibri"/>
                <a:cs typeface="Calibri"/>
              </a:rPr>
              <a:t>классе (группе </a:t>
            </a:r>
            <a:r>
              <a:rPr sz="2200" spc="-5" dirty="0">
                <a:latin typeface="Calibri"/>
                <a:cs typeface="Calibri"/>
              </a:rPr>
              <a:t>иностранного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языка), </a:t>
            </a:r>
            <a:r>
              <a:rPr sz="2200" spc="-5" dirty="0">
                <a:latin typeface="Calibri"/>
                <a:cs typeface="Calibri"/>
              </a:rPr>
              <a:t>после </a:t>
            </a:r>
            <a:r>
              <a:rPr sz="2200" spc="-10" dirty="0">
                <a:latin typeface="Calibri"/>
                <a:cs typeface="Calibri"/>
              </a:rPr>
              <a:t>обсуждения оценивания </a:t>
            </a:r>
            <a:r>
              <a:rPr sz="2200" spc="-15" dirty="0">
                <a:latin typeface="Calibri"/>
                <a:cs typeface="Calibri"/>
              </a:rPr>
              <a:t>нескольких </a:t>
            </a:r>
            <a:r>
              <a:rPr sz="2200" spc="-10" dirty="0">
                <a:latin typeface="Calibri"/>
                <a:cs typeface="Calibri"/>
              </a:rPr>
              <a:t>работ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большинством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учителей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методического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объединения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227552"/>
            <a:ext cx="1848611" cy="97640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55496"/>
            <a:ext cx="7931784" cy="445071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5600" marR="494665" indent="-342900">
              <a:lnSpc>
                <a:spcPts val="2110"/>
              </a:lnSpc>
              <a:spcBef>
                <a:spcPts val="6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b="1" spc="-20" dirty="0">
                <a:latin typeface="Calibri"/>
                <a:cs typeface="Calibri"/>
              </a:rPr>
              <a:t>Условия,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влияющие</a:t>
            </a:r>
            <a:r>
              <a:rPr sz="2200" b="1" spc="4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на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объективность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работы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экспертных </a:t>
            </a:r>
            <a:r>
              <a:rPr sz="2200" b="1" spc="-4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комиссий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при </a:t>
            </a:r>
            <a:r>
              <a:rPr sz="2200" b="1" spc="-10" dirty="0">
                <a:latin typeface="Calibri"/>
                <a:cs typeface="Calibri"/>
              </a:rPr>
              <a:t>оценивании</a:t>
            </a:r>
            <a:r>
              <a:rPr sz="2200" b="1" spc="4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работ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участников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ВПР:</a:t>
            </a:r>
            <a:endParaRPr sz="2200">
              <a:latin typeface="Calibri"/>
              <a:cs typeface="Calibri"/>
            </a:endParaRPr>
          </a:p>
          <a:p>
            <a:pPr marL="355600" marR="560705" indent="-342900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libri"/>
                <a:cs typeface="Calibri"/>
              </a:rPr>
              <a:t>Соблюдение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конфиденциальности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процессе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оценивания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 участников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ВПР;</a:t>
            </a:r>
            <a:endParaRPr sz="2200">
              <a:latin typeface="Calibri"/>
              <a:cs typeface="Calibri"/>
            </a:endParaRPr>
          </a:p>
          <a:p>
            <a:pPr marL="355600" marR="322580" indent="-342900">
              <a:lnSpc>
                <a:spcPts val="211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Присутствие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15" dirty="0">
                <a:latin typeface="Calibri"/>
                <a:cs typeface="Calibri"/>
              </a:rPr>
              <a:t>аудиториях,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15" dirty="0">
                <a:latin typeface="Calibri"/>
                <a:cs typeface="Calibri"/>
              </a:rPr>
              <a:t>которых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осуществляется </a:t>
            </a:r>
            <a:r>
              <a:rPr sz="2200" spc="-5" dirty="0">
                <a:latin typeface="Calibri"/>
                <a:cs typeface="Calibri"/>
              </a:rPr>
              <a:t> оценивание </a:t>
            </a:r>
            <a:r>
              <a:rPr sz="2200" spc="-10" dirty="0">
                <a:latin typeface="Calibri"/>
                <a:cs typeface="Calibri"/>
              </a:rPr>
              <a:t>работ </a:t>
            </a:r>
            <a:r>
              <a:rPr sz="2200" spc="-5" dirty="0">
                <a:latin typeface="Calibri"/>
                <a:cs typeface="Calibri"/>
              </a:rPr>
              <a:t>участников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60" dirty="0">
                <a:latin typeface="Calibri"/>
                <a:cs typeface="Calibri"/>
              </a:rPr>
              <a:t>ВПР,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только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допущенных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лиц–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экспертов,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координатора,</a:t>
            </a:r>
            <a:r>
              <a:rPr sz="2200" spc="-10" dirty="0">
                <a:latin typeface="Calibri"/>
                <a:cs typeface="Calibri"/>
              </a:rPr>
              <a:t> общественных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независимых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наблюдателей;</a:t>
            </a:r>
            <a:endParaRPr sz="2200">
              <a:latin typeface="Calibri"/>
              <a:cs typeface="Calibri"/>
            </a:endParaRPr>
          </a:p>
          <a:p>
            <a:pPr marL="355600" marR="19685" indent="-342900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Обеспечение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рабочей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атмосферы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во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время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работы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экспертной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комиссии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оцениванию работ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участников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ВПР;</a:t>
            </a:r>
            <a:endParaRPr sz="2200">
              <a:latin typeface="Calibri"/>
              <a:cs typeface="Calibri"/>
            </a:endParaRPr>
          </a:p>
          <a:p>
            <a:pPr marL="355600" marR="1104265" indent="-342900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libri"/>
                <a:cs typeface="Calibri"/>
              </a:rPr>
              <a:t>Соблюдение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дисциплины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во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время </a:t>
            </a:r>
            <a:r>
              <a:rPr sz="2200" spc="-5" dirty="0">
                <a:latin typeface="Calibri"/>
                <a:cs typeface="Calibri"/>
              </a:rPr>
              <a:t>оценивания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участников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ВПР;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ts val="211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libri"/>
                <a:cs typeface="Calibri"/>
              </a:rPr>
              <a:t>Соблюдение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сроков</a:t>
            </a:r>
            <a:r>
              <a:rPr sz="2200" spc="-5" dirty="0">
                <a:latin typeface="Calibri"/>
                <a:cs typeface="Calibri"/>
              </a:rPr>
              <a:t> проверки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ВПР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(проверка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 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участников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ВПР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осуществляется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позднее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двух </a:t>
            </a:r>
            <a:r>
              <a:rPr sz="2200" spc="-5" dirty="0">
                <a:latin typeface="Calibri"/>
                <a:cs typeface="Calibri"/>
              </a:rPr>
              <a:t>рабочих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дней,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считая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дня </a:t>
            </a:r>
            <a:r>
              <a:rPr sz="2200" spc="-10" dirty="0">
                <a:latin typeface="Calibri"/>
                <a:cs typeface="Calibri"/>
              </a:rPr>
              <a:t>проведения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работы).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195968"/>
            <a:ext cx="1773936" cy="98817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7006" y="191833"/>
            <a:ext cx="8069986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z="3600" spc="-5" dirty="0" err="1" smtClean="0"/>
              <a:t>Этап</a:t>
            </a:r>
            <a:r>
              <a:rPr sz="3600" spc="-20" dirty="0" smtClean="0"/>
              <a:t> </a:t>
            </a:r>
            <a:r>
              <a:rPr lang="ru-RU" sz="3600" spc="-10" smtClean="0"/>
              <a:t>проведения ВПР</a:t>
            </a:r>
            <a:r>
              <a:rPr sz="3600" spc="-35" smtClean="0"/>
              <a:t> </a:t>
            </a:r>
            <a:r>
              <a:rPr sz="3600"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z="3600" spc="-15" dirty="0" err="1" smtClean="0"/>
              <a:t>образовательн</a:t>
            </a:r>
            <a:r>
              <a:rPr lang="ru-RU" sz="3600" spc="-15" dirty="0" smtClean="0"/>
              <a:t>ой</a:t>
            </a:r>
            <a:r>
              <a:rPr sz="3600" spc="30" dirty="0" smtClean="0"/>
              <a:t> </a:t>
            </a:r>
            <a:r>
              <a:rPr sz="3600" spc="-10" dirty="0" err="1" smtClean="0"/>
              <a:t>организаци</a:t>
            </a:r>
            <a:r>
              <a:rPr lang="ru-RU" sz="3600" spc="-10" dirty="0" smtClean="0"/>
              <a:t>и</a:t>
            </a:r>
            <a:endParaRPr sz="36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607312"/>
            <a:ext cx="7874000" cy="2561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818639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libri"/>
                <a:cs typeface="Calibri"/>
              </a:rPr>
              <a:t>По окончании </a:t>
            </a:r>
            <a:r>
              <a:rPr sz="3200" b="1" dirty="0">
                <a:latin typeface="Calibri"/>
                <a:cs typeface="Calibri"/>
              </a:rPr>
              <a:t>ВПР </a:t>
            </a:r>
            <a:r>
              <a:rPr sz="3200" b="1" spc="-5" dirty="0">
                <a:latin typeface="Calibri"/>
                <a:cs typeface="Calibri"/>
              </a:rPr>
              <a:t>общественный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наблюдатель:</a:t>
            </a:r>
            <a:endParaRPr sz="3200" dirty="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составляет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акт</a:t>
            </a:r>
            <a:r>
              <a:rPr sz="3200" spc="-5" dirty="0">
                <a:latin typeface="Calibri"/>
                <a:cs typeface="Calibri"/>
              </a:rPr>
              <a:t> общественного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наблюдения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 </a:t>
            </a:r>
            <a:r>
              <a:rPr sz="3200" spc="-10" dirty="0">
                <a:latin typeface="Calibri"/>
                <a:cs typeface="Calibri"/>
              </a:rPr>
              <a:t>проведением </a:t>
            </a:r>
            <a:r>
              <a:rPr sz="3200" dirty="0">
                <a:latin typeface="Calibri"/>
                <a:cs typeface="Calibri"/>
              </a:rPr>
              <a:t>ВПР в </a:t>
            </a:r>
            <a:r>
              <a:rPr sz="3200" spc="-10" dirty="0">
                <a:latin typeface="Calibri"/>
                <a:cs typeface="Calibri"/>
              </a:rPr>
              <a:t>образовательной </a:t>
            </a:r>
            <a:r>
              <a:rPr sz="3200" spc="-5" dirty="0">
                <a:latin typeface="Calibri"/>
                <a:cs typeface="Calibri"/>
              </a:rPr>
              <a:t> организации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612" y="259943"/>
            <a:ext cx="1726691" cy="91506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29587"/>
            <a:ext cx="7831455" cy="44284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700" b="1" dirty="0">
                <a:latin typeface="Calibri"/>
                <a:cs typeface="Calibri"/>
              </a:rPr>
              <a:t>По</a:t>
            </a:r>
            <a:r>
              <a:rPr sz="2700" b="1" spc="-10" dirty="0">
                <a:latin typeface="Calibri"/>
                <a:cs typeface="Calibri"/>
              </a:rPr>
              <a:t> окончании </a:t>
            </a:r>
            <a:r>
              <a:rPr sz="2700" b="1" spc="-5" dirty="0">
                <a:latin typeface="Calibri"/>
                <a:cs typeface="Calibri"/>
              </a:rPr>
              <a:t>ВПР</a:t>
            </a:r>
            <a:r>
              <a:rPr sz="2700" b="1" spc="-1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общественный</a:t>
            </a:r>
            <a:r>
              <a:rPr sz="2700" b="1" spc="-15" dirty="0">
                <a:latin typeface="Calibri"/>
                <a:cs typeface="Calibri"/>
              </a:rPr>
              <a:t> </a:t>
            </a:r>
            <a:r>
              <a:rPr sz="2700" b="1" spc="-20" dirty="0">
                <a:latin typeface="Calibri"/>
                <a:cs typeface="Calibri"/>
              </a:rPr>
              <a:t>наблюдатель:</a:t>
            </a:r>
            <a:endParaRPr sz="2700">
              <a:latin typeface="Calibri"/>
              <a:cs typeface="Calibri"/>
            </a:endParaRPr>
          </a:p>
          <a:p>
            <a:pPr marL="355600" marR="200660" indent="-342900">
              <a:lnSpc>
                <a:spcPts val="2920"/>
              </a:lnSpc>
              <a:spcBef>
                <a:spcPts val="6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Знакомит организатора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-15" dirty="0">
                <a:latin typeface="Calibri"/>
                <a:cs typeface="Calibri"/>
              </a:rPr>
              <a:t>координатора </a:t>
            </a:r>
            <a:r>
              <a:rPr sz="2700" spc="-10" dirty="0">
                <a:latin typeface="Calibri"/>
                <a:cs typeface="Calibri"/>
              </a:rPr>
              <a:t> учреждения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</a:t>
            </a:r>
            <a:r>
              <a:rPr sz="2700" spc="-10" dirty="0">
                <a:latin typeface="Calibri"/>
                <a:cs typeface="Calibri"/>
              </a:rPr>
              <a:t> актом общественного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наблюдения;</a:t>
            </a:r>
            <a:endParaRPr sz="2700">
              <a:latin typeface="Calibri"/>
              <a:cs typeface="Calibri"/>
            </a:endParaRPr>
          </a:p>
          <a:p>
            <a:pPr marL="355600" marR="181610" indent="-342900">
              <a:lnSpc>
                <a:spcPts val="2920"/>
              </a:lnSpc>
              <a:spcBef>
                <a:spcPts val="6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После </a:t>
            </a:r>
            <a:r>
              <a:rPr sz="2700" spc="-10" dirty="0">
                <a:latin typeface="Calibri"/>
                <a:cs typeface="Calibri"/>
              </a:rPr>
              <a:t>ознакомления </a:t>
            </a:r>
            <a:r>
              <a:rPr sz="2700" spc="-5" dirty="0">
                <a:latin typeface="Calibri"/>
                <a:cs typeface="Calibri"/>
              </a:rPr>
              <a:t>по </a:t>
            </a:r>
            <a:r>
              <a:rPr sz="2700" spc="-10" dirty="0">
                <a:latin typeface="Calibri"/>
                <a:cs typeface="Calibri"/>
              </a:rPr>
              <a:t>своему усмотрению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передает </a:t>
            </a:r>
            <a:r>
              <a:rPr sz="2700" spc="-5" dirty="0">
                <a:latin typeface="Calibri"/>
                <a:cs typeface="Calibri"/>
              </a:rPr>
              <a:t>акт </a:t>
            </a:r>
            <a:r>
              <a:rPr sz="2700" spc="-20" dirty="0">
                <a:latin typeface="Calibri"/>
                <a:cs typeface="Calibri"/>
              </a:rPr>
              <a:t>координатору </a:t>
            </a:r>
            <a:r>
              <a:rPr sz="2700" dirty="0">
                <a:latin typeface="Calibri"/>
                <a:cs typeface="Calibri"/>
              </a:rPr>
              <a:t>для </a:t>
            </a:r>
            <a:r>
              <a:rPr sz="2700" spc="-10" dirty="0">
                <a:latin typeface="Calibri"/>
                <a:cs typeface="Calibri"/>
              </a:rPr>
              <a:t>последующей </a:t>
            </a:r>
            <a:r>
              <a:rPr sz="2700" spc="-15" dirty="0">
                <a:latin typeface="Calibri"/>
                <a:cs typeface="Calibri"/>
              </a:rPr>
              <a:t>его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передачи </a:t>
            </a:r>
            <a:r>
              <a:rPr sz="2700" spc="-5" dirty="0">
                <a:latin typeface="Calibri"/>
                <a:cs typeface="Calibri"/>
              </a:rPr>
              <a:t>муниципальному </a:t>
            </a:r>
            <a:r>
              <a:rPr sz="2700" spc="-20" dirty="0">
                <a:latin typeface="Calibri"/>
                <a:cs typeface="Calibri"/>
              </a:rPr>
              <a:t>координатору </a:t>
            </a:r>
            <a:r>
              <a:rPr sz="2700" dirty="0">
                <a:latin typeface="Calibri"/>
                <a:cs typeface="Calibri"/>
              </a:rPr>
              <a:t>либо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самостоятельно </a:t>
            </a:r>
            <a:r>
              <a:rPr sz="2700" spc="-10" dirty="0">
                <a:latin typeface="Calibri"/>
                <a:cs typeface="Calibri"/>
              </a:rPr>
              <a:t>передает </a:t>
            </a:r>
            <a:r>
              <a:rPr sz="2700" spc="-15" dirty="0">
                <a:latin typeface="Calibri"/>
                <a:cs typeface="Calibri"/>
              </a:rPr>
              <a:t>его </a:t>
            </a:r>
            <a:r>
              <a:rPr sz="2700" spc="-5" dirty="0">
                <a:latin typeface="Calibri"/>
                <a:cs typeface="Calibri"/>
              </a:rPr>
              <a:t>муниципальному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координатору;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Завершает </a:t>
            </a:r>
            <a:r>
              <a:rPr sz="2700" spc="-10" dirty="0">
                <a:latin typeface="Calibri"/>
                <a:cs typeface="Calibri"/>
              </a:rPr>
              <a:t>исполнение </a:t>
            </a:r>
            <a:r>
              <a:rPr sz="2700" spc="-5" dirty="0">
                <a:latin typeface="Calibri"/>
                <a:cs typeface="Calibri"/>
              </a:rPr>
              <a:t>своих обязанностей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покидает </a:t>
            </a:r>
            <a:r>
              <a:rPr sz="2700" spc="-10" dirty="0">
                <a:latin typeface="Calibri"/>
                <a:cs typeface="Calibri"/>
              </a:rPr>
              <a:t>учреждение </a:t>
            </a:r>
            <a:r>
              <a:rPr sz="2700" dirty="0">
                <a:latin typeface="Calibri"/>
                <a:cs typeface="Calibri"/>
              </a:rPr>
              <a:t>с </a:t>
            </a:r>
            <a:r>
              <a:rPr sz="2700" spc="-5" dirty="0">
                <a:latin typeface="Calibri"/>
                <a:cs typeface="Calibri"/>
              </a:rPr>
              <a:t>разрешения </a:t>
            </a:r>
            <a:r>
              <a:rPr sz="2700" spc="-15" dirty="0">
                <a:latin typeface="Calibri"/>
                <a:cs typeface="Calibri"/>
              </a:rPr>
              <a:t>координатора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учреждения.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312227"/>
            <a:ext cx="1583436" cy="8399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07312"/>
            <a:ext cx="7982584" cy="3634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8895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libri"/>
                <a:cs typeface="Calibri"/>
              </a:rPr>
              <a:t>Общественный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наблюдатель</a:t>
            </a:r>
            <a:r>
              <a:rPr sz="3200" b="1" spc="1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имеет</a:t>
            </a:r>
            <a:r>
              <a:rPr sz="3200" b="1" spc="2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право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осуществлять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наблюдение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за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порядком 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проведения</a:t>
            </a:r>
            <a:endParaRPr sz="3200">
              <a:latin typeface="Calibri"/>
              <a:cs typeface="Calibri"/>
            </a:endParaRPr>
          </a:p>
          <a:p>
            <a:pPr marL="355600" marR="378460" indent="-342900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Проверки </a:t>
            </a:r>
            <a:r>
              <a:rPr sz="3200" spc="-5" dirty="0">
                <a:latin typeface="Calibri"/>
                <a:cs typeface="Calibri"/>
              </a:rPr>
              <a:t>экспертами </a:t>
            </a:r>
            <a:r>
              <a:rPr sz="3200" spc="-15" dirty="0">
                <a:latin typeface="Calibri"/>
                <a:cs typeface="Calibri"/>
              </a:rPr>
              <a:t>ответов </a:t>
            </a:r>
            <a:r>
              <a:rPr sz="3200" spc="-5" dirty="0">
                <a:latin typeface="Calibri"/>
                <a:cs typeface="Calibri"/>
              </a:rPr>
              <a:t>участников </a:t>
            </a:r>
            <a:r>
              <a:rPr sz="3200" spc="-7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ВПР;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Загрузки техническим специалистом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результатов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участников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</a:t>
            </a:r>
            <a:r>
              <a:rPr sz="3200" spc="-10" dirty="0">
                <a:latin typeface="Calibri"/>
                <a:cs typeface="Calibri"/>
              </a:rPr>
              <a:t> систему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ФИС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ОКО.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2839" y="461581"/>
            <a:ext cx="62033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80" dirty="0"/>
              <a:t>ЭТАПЫ</a:t>
            </a:r>
            <a:r>
              <a:rPr sz="4400" spc="-40" dirty="0"/>
              <a:t> </a:t>
            </a:r>
            <a:r>
              <a:rPr sz="4400" spc="-5" dirty="0"/>
              <a:t>ПРОВЕДЕНИЯ</a:t>
            </a:r>
            <a:r>
              <a:rPr sz="4400" spc="-55" dirty="0"/>
              <a:t> </a:t>
            </a:r>
            <a:r>
              <a:rPr sz="4400" dirty="0"/>
              <a:t>ВПР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7340600" cy="226885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Организационный </a:t>
            </a:r>
            <a:r>
              <a:rPr sz="3200" b="1" spc="-15" dirty="0">
                <a:latin typeface="Calibri"/>
                <a:cs typeface="Calibri"/>
              </a:rPr>
              <a:t>(подготовительный)</a:t>
            </a:r>
            <a:endParaRPr sz="3200">
              <a:latin typeface="Calibri"/>
              <a:cs typeface="Calibri"/>
            </a:endParaRPr>
          </a:p>
          <a:p>
            <a:pPr marL="355600" marR="497205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libri"/>
                <a:cs typeface="Calibri"/>
              </a:rPr>
              <a:t>Проведение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ВПР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в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образовательных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организациях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libri"/>
                <a:cs typeface="Calibri"/>
              </a:rPr>
              <a:t>Получение </a:t>
            </a:r>
            <a:r>
              <a:rPr sz="3200" b="1" spc="-25" dirty="0">
                <a:latin typeface="Calibri"/>
                <a:cs typeface="Calibri"/>
              </a:rPr>
              <a:t>результатов </a:t>
            </a:r>
            <a:r>
              <a:rPr sz="3200" b="1" spc="-5" dirty="0">
                <a:latin typeface="Calibri"/>
                <a:cs typeface="Calibri"/>
              </a:rPr>
              <a:t>ВПР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441888"/>
            <a:ext cx="1848611" cy="9784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2780" y="191833"/>
            <a:ext cx="627634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6654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ОР</a:t>
            </a:r>
            <a:r>
              <a:rPr spc="-320" dirty="0"/>
              <a:t>Г</a:t>
            </a:r>
            <a:r>
              <a:rPr spc="-5" dirty="0"/>
              <a:t>АНИ</a:t>
            </a:r>
            <a:r>
              <a:rPr spc="-50" dirty="0"/>
              <a:t>З</a:t>
            </a:r>
            <a:r>
              <a:rPr spc="-5" dirty="0"/>
              <a:t>АЦИОННЫЙ  </a:t>
            </a:r>
            <a:r>
              <a:rPr spc="-30" dirty="0"/>
              <a:t>(ПОДГОТОВИТЕЛЬНЫЙ)</a:t>
            </a:r>
            <a:r>
              <a:rPr spc="-75" dirty="0"/>
              <a:t> </a:t>
            </a:r>
            <a:r>
              <a:rPr spc="-10" dirty="0"/>
              <a:t>этап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208"/>
            <a:ext cx="8061325" cy="39831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Формирование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 err="1">
                <a:latin typeface="Calibri"/>
                <a:cs typeface="Calibri"/>
              </a:rPr>
              <a:t>состава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5" dirty="0" err="1" smtClean="0">
                <a:latin typeface="Calibri"/>
                <a:cs typeface="Calibri"/>
              </a:rPr>
              <a:t>общественн</a:t>
            </a:r>
            <a:r>
              <a:rPr lang="ru-RU" sz="2400" b="1" spc="-5" dirty="0" smtClean="0">
                <a:latin typeface="Calibri"/>
                <a:cs typeface="Calibri"/>
              </a:rPr>
              <a:t>ого</a:t>
            </a:r>
            <a:r>
              <a:rPr sz="2400" b="1" spc="-5" dirty="0" smtClean="0">
                <a:latin typeface="Calibri"/>
                <a:cs typeface="Calibri"/>
              </a:rPr>
              <a:t> </a:t>
            </a:r>
            <a:r>
              <a:rPr sz="2400" b="1" spc="-20" dirty="0" err="1" smtClean="0">
                <a:latin typeface="Calibri"/>
                <a:cs typeface="Calibri"/>
              </a:rPr>
              <a:t>наблюдател</a:t>
            </a:r>
            <a:r>
              <a:rPr lang="ru-RU" sz="2400" b="1" spc="-20" dirty="0" smtClean="0">
                <a:latin typeface="Calibri"/>
                <a:cs typeface="Calibri"/>
              </a:rPr>
              <a:t>я</a:t>
            </a:r>
            <a:endParaRPr sz="2400" dirty="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Calibri"/>
                <a:cs typeface="Calibri"/>
              </a:rPr>
              <a:t>Состав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" dirty="0" err="1" smtClean="0">
                <a:latin typeface="Calibri"/>
                <a:cs typeface="Calibri"/>
              </a:rPr>
              <a:t>общественн</a:t>
            </a:r>
            <a:r>
              <a:rPr lang="ru-RU" sz="2800" spc="-5" dirty="0" smtClean="0">
                <a:latin typeface="Calibri"/>
                <a:cs typeface="Calibri"/>
              </a:rPr>
              <a:t>ого</a:t>
            </a:r>
            <a:r>
              <a:rPr sz="2800" spc="-5" dirty="0" smtClean="0">
                <a:latin typeface="Calibri"/>
                <a:cs typeface="Calibri"/>
              </a:rPr>
              <a:t> </a:t>
            </a:r>
            <a:r>
              <a:rPr sz="2800" spc="-20" dirty="0" err="1" smtClean="0">
                <a:latin typeface="Calibri"/>
                <a:cs typeface="Calibri"/>
              </a:rPr>
              <a:t>наблюдател</a:t>
            </a:r>
            <a:r>
              <a:rPr lang="ru-RU" sz="2800" spc="-20" dirty="0" smtClean="0">
                <a:latin typeface="Calibri"/>
                <a:cs typeface="Calibri"/>
              </a:rPr>
              <a:t>я</a:t>
            </a:r>
            <a:r>
              <a:rPr sz="2800" spc="-20" dirty="0" smtClean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формируется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из </a:t>
            </a:r>
            <a:r>
              <a:rPr sz="2800" spc="-5" dirty="0">
                <a:latin typeface="Calibri"/>
                <a:cs typeface="Calibri"/>
              </a:rPr>
              <a:t>числа </a:t>
            </a:r>
            <a:r>
              <a:rPr sz="2800" spc="25" dirty="0">
                <a:latin typeface="Calibri"/>
                <a:cs typeface="Calibri"/>
              </a:rPr>
              <a:t>лиц, </a:t>
            </a:r>
            <a:r>
              <a:rPr sz="2800" spc="-15" dirty="0">
                <a:latin typeface="Calibri"/>
                <a:cs typeface="Calibri"/>
              </a:rPr>
              <a:t>желающих </a:t>
            </a:r>
            <a:r>
              <a:rPr sz="2800" spc="-10" dirty="0">
                <a:latin typeface="Calibri"/>
                <a:cs typeface="Calibri"/>
              </a:rPr>
              <a:t>осуществлять </a:t>
            </a:r>
            <a:r>
              <a:rPr sz="2800" spc="-20" dirty="0">
                <a:latin typeface="Calibri"/>
                <a:cs typeface="Calibri"/>
              </a:rPr>
              <a:t>наблюдение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за </a:t>
            </a:r>
            <a:r>
              <a:rPr sz="2800" spc="-10" dirty="0">
                <a:latin typeface="Calibri"/>
                <a:cs typeface="Calibri"/>
              </a:rPr>
              <a:t>процедурой проведения </a:t>
            </a:r>
            <a:r>
              <a:rPr sz="2800" spc="-5" dirty="0">
                <a:latin typeface="Calibri"/>
                <a:cs typeface="Calibri"/>
              </a:rPr>
              <a:t>ВПР </a:t>
            </a:r>
            <a:r>
              <a:rPr sz="2800" dirty="0">
                <a:latin typeface="Calibri"/>
                <a:cs typeface="Calibri"/>
              </a:rPr>
              <a:t>в </a:t>
            </a:r>
            <a:r>
              <a:rPr sz="2800" spc="-10" dirty="0" err="1" smtClean="0">
                <a:latin typeface="Calibri"/>
                <a:cs typeface="Calibri"/>
              </a:rPr>
              <a:t>образовательн</a:t>
            </a:r>
            <a:r>
              <a:rPr lang="ru-RU" sz="2800" spc="-10" dirty="0" smtClean="0">
                <a:latin typeface="Calibri"/>
                <a:cs typeface="Calibri"/>
              </a:rPr>
              <a:t>ой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 </a:t>
            </a:r>
            <a:r>
              <a:rPr sz="2800" spc="-5" dirty="0" err="1" smtClean="0">
                <a:latin typeface="Calibri"/>
                <a:cs typeface="Calibri"/>
              </a:rPr>
              <a:t>организаци</a:t>
            </a:r>
            <a:r>
              <a:rPr lang="ru-RU" sz="2800" spc="-5" dirty="0" smtClean="0">
                <a:latin typeface="Calibri"/>
                <a:cs typeface="Calibri"/>
              </a:rPr>
              <a:t>и.</a:t>
            </a:r>
            <a:r>
              <a:rPr sz="2800" spc="-5" dirty="0" smtClean="0">
                <a:latin typeface="Calibri"/>
                <a:cs typeface="Calibri"/>
              </a:rPr>
              <a:t> </a:t>
            </a:r>
            <a:endParaRPr lang="ru-RU" sz="2800" spc="-5" dirty="0" smtClean="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 err="1" smtClean="0">
                <a:latin typeface="Calibri"/>
                <a:cs typeface="Calibri"/>
              </a:rPr>
              <a:t>Общественным</a:t>
            </a:r>
            <a:r>
              <a:rPr sz="2800" spc="-35" dirty="0" smtClean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наблюдателем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имеет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право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быть </a:t>
            </a:r>
            <a:r>
              <a:rPr sz="2800" spc="-5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любой гражданин </a:t>
            </a:r>
            <a:r>
              <a:rPr sz="2800" spc="-15" dirty="0">
                <a:latin typeface="Calibri"/>
                <a:cs typeface="Calibri"/>
              </a:rPr>
              <a:t>Российской </a:t>
            </a:r>
            <a:r>
              <a:rPr sz="2800" spc="-10" dirty="0">
                <a:latin typeface="Calibri"/>
                <a:cs typeface="Calibri"/>
              </a:rPr>
              <a:t>Федерации, </a:t>
            </a:r>
            <a:r>
              <a:rPr sz="2800" spc="-5" dirty="0">
                <a:latin typeface="Calibri"/>
                <a:cs typeface="Calibri"/>
              </a:rPr>
              <a:t>не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являющийся </a:t>
            </a:r>
            <a:r>
              <a:rPr sz="2800" spc="-10" dirty="0">
                <a:latin typeface="Calibri"/>
                <a:cs typeface="Calibri"/>
              </a:rPr>
              <a:t>работником образовательной </a:t>
            </a:r>
            <a:r>
              <a:rPr sz="2800" spc="-5" dirty="0">
                <a:latin typeface="Calibri"/>
                <a:cs typeface="Calibri"/>
              </a:rPr>
              <a:t> организации, </a:t>
            </a:r>
            <a:r>
              <a:rPr sz="2800" dirty="0">
                <a:latin typeface="Calibri"/>
                <a:cs typeface="Calibri"/>
              </a:rPr>
              <a:t>в </a:t>
            </a:r>
            <a:r>
              <a:rPr sz="2800" spc="-20" dirty="0">
                <a:latin typeface="Calibri"/>
                <a:cs typeface="Calibri"/>
              </a:rPr>
              <a:t>которой </a:t>
            </a:r>
            <a:r>
              <a:rPr sz="2800" dirty="0">
                <a:latin typeface="Calibri"/>
                <a:cs typeface="Calibri"/>
              </a:rPr>
              <a:t>он </a:t>
            </a:r>
            <a:r>
              <a:rPr sz="2800" spc="-10" dirty="0">
                <a:latin typeface="Calibri"/>
                <a:cs typeface="Calibri"/>
              </a:rPr>
              <a:t>осуществляет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наблюдение, </a:t>
            </a:r>
            <a:r>
              <a:rPr sz="2800" spc="-20" dirty="0">
                <a:latin typeface="Calibri"/>
                <a:cs typeface="Calibri"/>
              </a:rPr>
              <a:t>родителем </a:t>
            </a:r>
            <a:r>
              <a:rPr sz="2800" spc="-10" dirty="0">
                <a:latin typeface="Calibri"/>
                <a:cs typeface="Calibri"/>
              </a:rPr>
              <a:t>(законным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представителем)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участников.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450309"/>
            <a:ext cx="1993391" cy="10660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2780" y="191833"/>
            <a:ext cx="627634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6654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ОР</a:t>
            </a:r>
            <a:r>
              <a:rPr spc="-320" dirty="0"/>
              <a:t>Г</a:t>
            </a:r>
            <a:r>
              <a:rPr spc="-5" dirty="0"/>
              <a:t>АНИ</a:t>
            </a:r>
            <a:r>
              <a:rPr spc="-50" dirty="0"/>
              <a:t>З</a:t>
            </a:r>
            <a:r>
              <a:rPr spc="-5" dirty="0"/>
              <a:t>АЦИОННЫЙ  </a:t>
            </a:r>
            <a:r>
              <a:rPr spc="-30" dirty="0"/>
              <a:t>(ПОДГОТОВИТЕЛЬНЫЙ)</a:t>
            </a:r>
            <a:r>
              <a:rPr spc="-50" dirty="0"/>
              <a:t> </a:t>
            </a:r>
            <a:r>
              <a:rPr spc="-10" dirty="0"/>
              <a:t>этап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735"/>
            <a:ext cx="7940040" cy="438721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1385570">
              <a:lnSpc>
                <a:spcPts val="2920"/>
              </a:lnSpc>
              <a:spcBef>
                <a:spcPts val="459"/>
              </a:spcBef>
            </a:pPr>
            <a:r>
              <a:rPr sz="2700" b="1" spc="-5" dirty="0">
                <a:latin typeface="Calibri"/>
                <a:cs typeface="Calibri"/>
              </a:rPr>
              <a:t>Общественный</a:t>
            </a:r>
            <a:r>
              <a:rPr sz="2700" b="1" spc="-25" dirty="0">
                <a:latin typeface="Calibri"/>
                <a:cs typeface="Calibri"/>
              </a:rPr>
              <a:t> </a:t>
            </a:r>
            <a:r>
              <a:rPr sz="2700" b="1" spc="-20" dirty="0">
                <a:latin typeface="Calibri"/>
                <a:cs typeface="Calibri"/>
              </a:rPr>
              <a:t>наблюдатель</a:t>
            </a:r>
            <a:r>
              <a:rPr sz="2700" b="1" spc="3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на</a:t>
            </a:r>
            <a:r>
              <a:rPr sz="2700" b="1" spc="-15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всех</a:t>
            </a:r>
            <a:r>
              <a:rPr sz="2700" b="1" spc="-15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этапах </a:t>
            </a:r>
            <a:r>
              <a:rPr sz="2700" b="1" spc="-595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проведения</a:t>
            </a:r>
            <a:r>
              <a:rPr sz="2700" b="1" spc="20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ВПР</a:t>
            </a:r>
            <a:r>
              <a:rPr sz="2700" b="1" spc="-15" dirty="0">
                <a:latin typeface="Calibri"/>
                <a:cs typeface="Calibri"/>
              </a:rPr>
              <a:t> взаимодействует:</a:t>
            </a:r>
            <a:endParaRPr sz="2700">
              <a:latin typeface="Calibri"/>
              <a:cs typeface="Calibri"/>
            </a:endParaRPr>
          </a:p>
          <a:p>
            <a:pPr marL="355600" marR="167005" indent="-342900">
              <a:lnSpc>
                <a:spcPts val="2920"/>
              </a:lnSpc>
              <a:spcBef>
                <a:spcPts val="6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с </a:t>
            </a:r>
            <a:r>
              <a:rPr sz="2700" spc="-5" dirty="0">
                <a:latin typeface="Calibri"/>
                <a:cs typeface="Calibri"/>
              </a:rPr>
              <a:t>лицом, </a:t>
            </a:r>
            <a:r>
              <a:rPr sz="2700" spc="-10" dirty="0">
                <a:latin typeface="Calibri"/>
                <a:cs typeface="Calibri"/>
              </a:rPr>
              <a:t>ответственным </a:t>
            </a:r>
            <a:r>
              <a:rPr sz="2700" spc="-5" dirty="0">
                <a:latin typeface="Calibri"/>
                <a:cs typeface="Calibri"/>
              </a:rPr>
              <a:t>за </a:t>
            </a:r>
            <a:r>
              <a:rPr sz="2700" spc="-20" dirty="0">
                <a:latin typeface="Calibri"/>
                <a:cs typeface="Calibri"/>
              </a:rPr>
              <a:t>подготовку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проведение </a:t>
            </a:r>
            <a:r>
              <a:rPr sz="2700" spc="-5" dirty="0">
                <a:latin typeface="Calibri"/>
                <a:cs typeface="Calibri"/>
              </a:rPr>
              <a:t>ВПР </a:t>
            </a:r>
            <a:r>
              <a:rPr sz="2700" dirty="0">
                <a:latin typeface="Calibri"/>
                <a:cs typeface="Calibri"/>
              </a:rPr>
              <a:t>в </a:t>
            </a:r>
            <a:r>
              <a:rPr sz="2700" spc="-10" dirty="0">
                <a:latin typeface="Calibri"/>
                <a:cs typeface="Calibri"/>
              </a:rPr>
              <a:t>образовательной </a:t>
            </a:r>
            <a:r>
              <a:rPr sz="2700" spc="-5" dirty="0">
                <a:latin typeface="Calibri"/>
                <a:cs typeface="Calibri"/>
              </a:rPr>
              <a:t>организации </a:t>
            </a:r>
            <a:r>
              <a:rPr sz="2700" dirty="0">
                <a:latin typeface="Calibri"/>
                <a:cs typeface="Calibri"/>
              </a:rPr>
              <a:t>-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координатором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учреждения;</a:t>
            </a:r>
            <a:endParaRPr sz="2700">
              <a:latin typeface="Calibri"/>
              <a:cs typeface="Calibri"/>
            </a:endParaRPr>
          </a:p>
          <a:p>
            <a:pPr marL="355600" marR="600075" indent="-342900">
              <a:lnSpc>
                <a:spcPts val="2920"/>
              </a:lnSpc>
              <a:spcBef>
                <a:spcPts val="6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с </a:t>
            </a:r>
            <a:r>
              <a:rPr sz="2700" spc="-5" dirty="0">
                <a:latin typeface="Calibri"/>
                <a:cs typeface="Calibri"/>
              </a:rPr>
              <a:t>лицами, </a:t>
            </a:r>
            <a:r>
              <a:rPr sz="2700" spc="-10" dirty="0">
                <a:latin typeface="Calibri"/>
                <a:cs typeface="Calibri"/>
              </a:rPr>
              <a:t>привлекаемыми </a:t>
            </a:r>
            <a:r>
              <a:rPr sz="2700" dirty="0">
                <a:latin typeface="Calibri"/>
                <a:cs typeface="Calibri"/>
              </a:rPr>
              <a:t>к </a:t>
            </a:r>
            <a:r>
              <a:rPr sz="2700" spc="-10" dirty="0">
                <a:latin typeface="Calibri"/>
                <a:cs typeface="Calibri"/>
              </a:rPr>
              <a:t>проведению </a:t>
            </a:r>
            <a:r>
              <a:rPr sz="2700" spc="-5" dirty="0">
                <a:latin typeface="Calibri"/>
                <a:cs typeface="Calibri"/>
              </a:rPr>
              <a:t>ВПР </a:t>
            </a:r>
            <a:r>
              <a:rPr sz="2700" dirty="0">
                <a:latin typeface="Calibri"/>
                <a:cs typeface="Calibri"/>
              </a:rPr>
              <a:t>в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кабинете–организаторами;</a:t>
            </a:r>
            <a:endParaRPr sz="2700">
              <a:latin typeface="Calibri"/>
              <a:cs typeface="Calibri"/>
            </a:endParaRPr>
          </a:p>
          <a:p>
            <a:pPr marL="354965" marR="5080" indent="-342900">
              <a:lnSpc>
                <a:spcPts val="2920"/>
              </a:lnSpc>
              <a:spcBef>
                <a:spcPts val="6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с </a:t>
            </a:r>
            <a:r>
              <a:rPr sz="2700" spc="-5" dirty="0">
                <a:latin typeface="Calibri"/>
                <a:cs typeface="Calibri"/>
              </a:rPr>
              <a:t>лицами, </a:t>
            </a:r>
            <a:r>
              <a:rPr sz="2700" spc="-10" dirty="0">
                <a:latin typeface="Calibri"/>
                <a:cs typeface="Calibri"/>
              </a:rPr>
              <a:t>привлекаемыми </a:t>
            </a:r>
            <a:r>
              <a:rPr sz="2700" dirty="0">
                <a:latin typeface="Calibri"/>
                <a:cs typeface="Calibri"/>
              </a:rPr>
              <a:t>к </a:t>
            </a:r>
            <a:r>
              <a:rPr sz="2700" spc="-10" dirty="0">
                <a:latin typeface="Calibri"/>
                <a:cs typeface="Calibri"/>
              </a:rPr>
              <a:t>проведению </a:t>
            </a:r>
            <a:r>
              <a:rPr sz="2700" spc="-5" dirty="0">
                <a:latin typeface="Calibri"/>
                <a:cs typeface="Calibri"/>
              </a:rPr>
              <a:t>ВПР </a:t>
            </a:r>
            <a:r>
              <a:rPr sz="2700" dirty="0">
                <a:latin typeface="Calibri"/>
                <a:cs typeface="Calibri"/>
              </a:rPr>
              <a:t>в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качестве </a:t>
            </a:r>
            <a:r>
              <a:rPr sz="2700" spc="-5" dirty="0">
                <a:latin typeface="Calibri"/>
                <a:cs typeface="Calibri"/>
              </a:rPr>
              <a:t>независимых </a:t>
            </a:r>
            <a:r>
              <a:rPr sz="2700" spc="-15" dirty="0">
                <a:latin typeface="Calibri"/>
                <a:cs typeface="Calibri"/>
              </a:rPr>
              <a:t>наблюдателей-работники 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органов </a:t>
            </a:r>
            <a:r>
              <a:rPr sz="2700" spc="-10" dirty="0">
                <a:latin typeface="Calibri"/>
                <a:cs typeface="Calibri"/>
              </a:rPr>
              <a:t>местного самоуправления, </a:t>
            </a:r>
            <a:r>
              <a:rPr sz="2700" spc="-5" dirty="0">
                <a:latin typeface="Calibri"/>
                <a:cs typeface="Calibri"/>
              </a:rPr>
              <a:t> осуществляющих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управление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в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сфере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образования.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450547"/>
            <a:ext cx="1944624" cy="10338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3485" y="191833"/>
            <a:ext cx="555434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1986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О</a:t>
            </a:r>
            <a:r>
              <a:rPr spc="-5" dirty="0"/>
              <a:t>р</a:t>
            </a:r>
            <a:r>
              <a:rPr spc="-20" dirty="0"/>
              <a:t>г</a:t>
            </a:r>
            <a:r>
              <a:rPr spc="-10" dirty="0"/>
              <a:t>а</a:t>
            </a:r>
            <a:r>
              <a:rPr spc="-5" dirty="0"/>
              <a:t>н</a:t>
            </a:r>
            <a:r>
              <a:rPr spc="-10" dirty="0"/>
              <a:t>изацио</a:t>
            </a:r>
            <a:r>
              <a:rPr dirty="0"/>
              <a:t>н</a:t>
            </a:r>
            <a:r>
              <a:rPr spc="-5" dirty="0"/>
              <a:t>н</a:t>
            </a:r>
            <a:r>
              <a:rPr spc="-10" dirty="0"/>
              <a:t>ы</a:t>
            </a:r>
            <a:r>
              <a:rPr spc="-5" dirty="0"/>
              <a:t>й  </a:t>
            </a:r>
            <a:r>
              <a:rPr spc="-20" dirty="0"/>
              <a:t>(подготовительный)</a:t>
            </a:r>
            <a:r>
              <a:rPr spc="-55" dirty="0"/>
              <a:t> </a:t>
            </a:r>
            <a:r>
              <a:rPr spc="-10" dirty="0"/>
              <a:t>этап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8064500" cy="43662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3200" b="1" spc="-5" dirty="0">
                <a:latin typeface="Calibri"/>
                <a:cs typeface="Calibri"/>
              </a:rPr>
              <a:t>Общественный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наблюдатель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обязан:</a:t>
            </a:r>
            <a:endParaRPr sz="3200">
              <a:latin typeface="Calibri"/>
              <a:cs typeface="Calibri"/>
            </a:endParaRPr>
          </a:p>
          <a:p>
            <a:pPr marL="355600" marR="2091689" indent="-342900">
              <a:lnSpc>
                <a:spcPts val="3460"/>
              </a:lnSpc>
              <a:spcBef>
                <a:spcPts val="8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пройти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инструктаж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по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вопросам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проведения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ВПР;</a:t>
            </a:r>
            <a:endParaRPr sz="3200">
              <a:latin typeface="Calibri"/>
              <a:cs typeface="Calibri"/>
            </a:endParaRPr>
          </a:p>
          <a:p>
            <a:pPr marL="355600" marR="231775" indent="-342900">
              <a:lnSpc>
                <a:spcPts val="3460"/>
              </a:lnSpc>
              <a:spcBef>
                <a:spcPts val="76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ознакомиться </a:t>
            </a:r>
            <a:r>
              <a:rPr sz="3200" dirty="0">
                <a:latin typeface="Calibri"/>
                <a:cs typeface="Calibri"/>
              </a:rPr>
              <a:t>с </a:t>
            </a:r>
            <a:r>
              <a:rPr sz="3200" spc="-5" dirty="0">
                <a:latin typeface="Calibri"/>
                <a:cs typeface="Calibri"/>
              </a:rPr>
              <a:t>нормативными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документами, </a:t>
            </a:r>
            <a:r>
              <a:rPr sz="3200" spc="-10" dirty="0">
                <a:latin typeface="Calibri"/>
                <a:cs typeface="Calibri"/>
              </a:rPr>
              <a:t>регламентирующими </a:t>
            </a:r>
            <a:r>
              <a:rPr sz="3200" spc="-5" dirty="0">
                <a:latin typeface="Calibri"/>
                <a:cs typeface="Calibri"/>
              </a:rPr>
              <a:t> порядок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проведения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85" dirty="0">
                <a:latin typeface="Calibri"/>
                <a:cs typeface="Calibri"/>
              </a:rPr>
              <a:t>ВПР,</a:t>
            </a:r>
            <a:r>
              <a:rPr sz="3200" spc="-5" dirty="0">
                <a:latin typeface="Calibri"/>
                <a:cs typeface="Calibri"/>
              </a:rPr>
              <a:t> инструктивными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материалами;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75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соблюдать </a:t>
            </a:r>
            <a:r>
              <a:rPr sz="3200" spc="-5" dirty="0">
                <a:latin typeface="Calibri"/>
                <a:cs typeface="Calibri"/>
              </a:rPr>
              <a:t>порядок </a:t>
            </a:r>
            <a:r>
              <a:rPr sz="3200" spc="-10" dirty="0">
                <a:latin typeface="Calibri"/>
                <a:cs typeface="Calibri"/>
              </a:rPr>
              <a:t>проведения </a:t>
            </a:r>
            <a:r>
              <a:rPr sz="3200" dirty="0">
                <a:latin typeface="Calibri"/>
                <a:cs typeface="Calibri"/>
              </a:rPr>
              <a:t>ВПР на </a:t>
            </a:r>
            <a:r>
              <a:rPr sz="3200" spc="-5" dirty="0">
                <a:latin typeface="Calibri"/>
                <a:cs typeface="Calibri"/>
              </a:rPr>
              <a:t>всех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этапах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проведения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ВПР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450420"/>
            <a:ext cx="2135123" cy="11619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4" y="396252"/>
            <a:ext cx="1513331" cy="80008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5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44828"/>
            <a:ext cx="8025765" cy="41402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427990">
              <a:lnSpc>
                <a:spcPts val="2400"/>
              </a:lnSpc>
              <a:spcBef>
                <a:spcPts val="675"/>
              </a:spcBef>
            </a:pPr>
            <a:r>
              <a:rPr sz="2500" b="1" spc="-10" dirty="0">
                <a:latin typeface="Calibri"/>
                <a:cs typeface="Calibri"/>
              </a:rPr>
              <a:t>Порядок</a:t>
            </a:r>
            <a:r>
              <a:rPr sz="2500" b="1" spc="10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действий</a:t>
            </a:r>
            <a:r>
              <a:rPr sz="2500" b="1" spc="5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общественного</a:t>
            </a:r>
            <a:r>
              <a:rPr sz="2500" b="1" spc="45" dirty="0">
                <a:latin typeface="Calibri"/>
                <a:cs typeface="Calibri"/>
              </a:rPr>
              <a:t> </a:t>
            </a:r>
            <a:r>
              <a:rPr sz="2500" b="1" spc="-20" dirty="0">
                <a:latin typeface="Calibri"/>
                <a:cs typeface="Calibri"/>
              </a:rPr>
              <a:t>наблюдателя</a:t>
            </a:r>
            <a:r>
              <a:rPr sz="2500" b="1" spc="20" dirty="0">
                <a:latin typeface="Calibri"/>
                <a:cs typeface="Calibri"/>
              </a:rPr>
              <a:t> </a:t>
            </a:r>
            <a:r>
              <a:rPr sz="2500" b="1" spc="-15" dirty="0">
                <a:latin typeface="Calibri"/>
                <a:cs typeface="Calibri"/>
              </a:rPr>
              <a:t>перед </a:t>
            </a:r>
            <a:r>
              <a:rPr sz="2500" b="1" spc="-550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началом</a:t>
            </a:r>
            <a:r>
              <a:rPr sz="2500" b="1" spc="2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ВПР:</a:t>
            </a:r>
            <a:endParaRPr sz="2500">
              <a:latin typeface="Calibri"/>
              <a:cs typeface="Calibri"/>
            </a:endParaRPr>
          </a:p>
          <a:p>
            <a:pPr marL="355600" marR="279400" indent="-342900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прибыть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в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образовательную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организацию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не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позднее,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чем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за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30 минут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до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начала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70" dirty="0">
                <a:latin typeface="Calibri"/>
                <a:cs typeface="Calibri"/>
              </a:rPr>
              <a:t>ВПР,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и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находиться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в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учреждении</a:t>
            </a:r>
            <a:r>
              <a:rPr sz="2500" spc="3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до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окончания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ВПР;</a:t>
            </a:r>
            <a:endParaRPr sz="2500">
              <a:latin typeface="Calibri"/>
              <a:cs typeface="Calibri"/>
            </a:endParaRPr>
          </a:p>
          <a:p>
            <a:pPr marL="355600" marR="5080" indent="-342900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на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35" dirty="0">
                <a:latin typeface="Calibri"/>
                <a:cs typeface="Calibri"/>
              </a:rPr>
              <a:t>входе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предъявить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паспорт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координатору</a:t>
            </a:r>
            <a:r>
              <a:rPr sz="2500" spc="3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учреждения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или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уполномоченному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лицу;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зарегистрироваться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у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координатора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учреждения;</a:t>
            </a:r>
            <a:endParaRPr sz="2500">
              <a:latin typeface="Calibri"/>
              <a:cs typeface="Calibri"/>
            </a:endParaRPr>
          </a:p>
          <a:p>
            <a:pPr marL="355600" marR="394970" indent="-342900">
              <a:lnSpc>
                <a:spcPts val="24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Calibri"/>
                <a:cs typeface="Calibri"/>
              </a:rPr>
              <a:t>получить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информацию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о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распределении</a:t>
            </a:r>
            <a:r>
              <a:rPr sz="2500" spc="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учащихся</a:t>
            </a:r>
            <a:r>
              <a:rPr sz="2500" spc="4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по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кабинетам;</a:t>
            </a:r>
            <a:endParaRPr sz="2500">
              <a:latin typeface="Calibri"/>
              <a:cs typeface="Calibri"/>
            </a:endParaRPr>
          </a:p>
          <a:p>
            <a:pPr marL="355600" marR="167640" indent="-342900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не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позднее,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чем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за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20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минут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до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начала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ВПР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пройти</a:t>
            </a:r>
            <a:r>
              <a:rPr sz="2500" spc="-5" dirty="0">
                <a:latin typeface="Calibri"/>
                <a:cs typeface="Calibri"/>
              </a:rPr>
              <a:t> в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кабинет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и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проверить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его готовность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к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проведению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70" dirty="0">
                <a:latin typeface="Calibri"/>
                <a:cs typeface="Calibri"/>
              </a:rPr>
              <a:t>ВПР.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426059"/>
            <a:ext cx="1729739" cy="91506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998855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17395"/>
            <a:ext cx="7830184" cy="41859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59"/>
              </a:spcBef>
            </a:pPr>
            <a:r>
              <a:rPr sz="3000" b="1" dirty="0">
                <a:latin typeface="Calibri"/>
                <a:cs typeface="Calibri"/>
              </a:rPr>
              <a:t>В</a:t>
            </a:r>
            <a:r>
              <a:rPr sz="3000" b="1" spc="-10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кабинете</a:t>
            </a:r>
            <a:r>
              <a:rPr sz="3000" b="1" spc="25" dirty="0">
                <a:latin typeface="Calibri"/>
                <a:cs typeface="Calibri"/>
              </a:rPr>
              <a:t> </a:t>
            </a:r>
            <a:r>
              <a:rPr sz="3000" b="1" spc="-20" dirty="0">
                <a:latin typeface="Calibri"/>
                <a:cs typeface="Calibri"/>
              </a:rPr>
              <a:t>должны</a:t>
            </a:r>
            <a:r>
              <a:rPr sz="3000" b="1" spc="-5" dirty="0">
                <a:latin typeface="Calibri"/>
                <a:cs typeface="Calibri"/>
              </a:rPr>
              <a:t> быть</a:t>
            </a:r>
            <a:r>
              <a:rPr sz="3000" b="1" spc="1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подготовлены: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ts val="3240"/>
              </a:lnSpc>
              <a:spcBef>
                <a:spcPts val="765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функционирующие </a:t>
            </a:r>
            <a:r>
              <a:rPr sz="3000" dirty="0">
                <a:latin typeface="Calibri"/>
                <a:cs typeface="Calibri"/>
              </a:rPr>
              <a:t>часы, </a:t>
            </a:r>
            <a:r>
              <a:rPr sz="3000" spc="-15" dirty="0">
                <a:latin typeface="Calibri"/>
                <a:cs typeface="Calibri"/>
              </a:rPr>
              <a:t>находящиеся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-15" dirty="0">
                <a:latin typeface="Calibri"/>
                <a:cs typeface="Calibri"/>
              </a:rPr>
              <a:t>поле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зрения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участников;</a:t>
            </a:r>
            <a:endParaRPr sz="3000">
              <a:latin typeface="Calibri"/>
              <a:cs typeface="Calibri"/>
            </a:endParaRPr>
          </a:p>
          <a:p>
            <a:pPr marL="355600" marR="191135" indent="-342900" algn="just">
              <a:lnSpc>
                <a:spcPts val="324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закрыты </a:t>
            </a:r>
            <a:r>
              <a:rPr sz="3000" spc="-5" dirty="0">
                <a:latin typeface="Calibri"/>
                <a:cs typeface="Calibri"/>
              </a:rPr>
              <a:t>стенды, </a:t>
            </a:r>
            <a:r>
              <a:rPr sz="3000" spc="-10" dirty="0">
                <a:latin typeface="Calibri"/>
                <a:cs typeface="Calibri"/>
              </a:rPr>
              <a:t>плакаты </a:t>
            </a:r>
            <a:r>
              <a:rPr sz="3000" dirty="0">
                <a:latin typeface="Calibri"/>
                <a:cs typeface="Calibri"/>
              </a:rPr>
              <a:t>и иные </a:t>
            </a:r>
            <a:r>
              <a:rPr sz="3000" spc="-10" dirty="0">
                <a:latin typeface="Calibri"/>
                <a:cs typeface="Calibri"/>
              </a:rPr>
              <a:t>материалы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со </a:t>
            </a:r>
            <a:r>
              <a:rPr sz="3000" spc="-10" dirty="0">
                <a:latin typeface="Calibri"/>
                <a:cs typeface="Calibri"/>
              </a:rPr>
              <a:t>справочно-познавательной </a:t>
            </a:r>
            <a:r>
              <a:rPr sz="3000" spc="-5" dirty="0">
                <a:latin typeface="Calibri"/>
                <a:cs typeface="Calibri"/>
              </a:rPr>
              <a:t>информацией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по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соответствующему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предмету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ВПР;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подготовлены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рабочие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места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для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участников;</a:t>
            </a:r>
            <a:endParaRPr sz="3000">
              <a:latin typeface="Calibri"/>
              <a:cs typeface="Calibri"/>
            </a:endParaRPr>
          </a:p>
          <a:p>
            <a:pPr marL="355600" marR="906780" indent="-342900">
              <a:lnSpc>
                <a:spcPts val="3240"/>
              </a:lnSpc>
              <a:spcBef>
                <a:spcPts val="76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подготовлены </a:t>
            </a:r>
            <a:r>
              <a:rPr sz="3000" spc="-5" dirty="0">
                <a:latin typeface="Calibri"/>
                <a:cs typeface="Calibri"/>
              </a:rPr>
              <a:t>места </a:t>
            </a:r>
            <a:r>
              <a:rPr sz="3000" dirty="0">
                <a:latin typeface="Calibri"/>
                <a:cs typeface="Calibri"/>
              </a:rPr>
              <a:t>для </a:t>
            </a:r>
            <a:r>
              <a:rPr sz="3000" spc="-10" dirty="0">
                <a:latin typeface="Calibri"/>
                <a:cs typeface="Calibri"/>
              </a:rPr>
              <a:t>организатора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общественного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наблюдателя.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450420"/>
            <a:ext cx="2135123" cy="116197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3568" y="496633"/>
            <a:ext cx="708342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099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12700">
              <a:lnSpc>
                <a:spcPct val="100000"/>
              </a:lnSpc>
            </a:pPr>
            <a:r>
              <a:rPr spc="-15" dirty="0"/>
              <a:t>образовательных</a:t>
            </a:r>
            <a:r>
              <a:rPr spc="30" dirty="0"/>
              <a:t> </a:t>
            </a:r>
            <a:r>
              <a:rPr spc="-10" dirty="0"/>
              <a:t>организациях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192527"/>
            <a:ext cx="781558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libri"/>
                <a:cs typeface="Calibri"/>
              </a:rPr>
              <a:t>Общественный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наблюдатель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присутствует</a:t>
            </a:r>
            <a:r>
              <a:rPr sz="3200" b="1" dirty="0">
                <a:latin typeface="Calibri"/>
                <a:cs typeface="Calibri"/>
              </a:rPr>
              <a:t> в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кабинете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65137"/>
            <a:ext cx="55346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75690" algn="l"/>
                <a:tab pos="2776855" algn="l"/>
              </a:tabLst>
            </a:pPr>
            <a:r>
              <a:rPr sz="3200" dirty="0">
                <a:latin typeface="Calibri"/>
                <a:cs typeface="Calibri"/>
              </a:rPr>
              <a:t>при	</a:t>
            </a:r>
            <a:r>
              <a:rPr sz="3200" spc="-5" dirty="0">
                <a:latin typeface="Calibri"/>
                <a:cs typeface="Calibri"/>
              </a:rPr>
              <a:t>выдаче	</a:t>
            </a:r>
            <a:r>
              <a:rPr sz="3200" spc="-15" dirty="0">
                <a:latin typeface="Calibri"/>
                <a:cs typeface="Calibri"/>
              </a:rPr>
              <a:t>координатором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65137"/>
            <a:ext cx="807021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926455">
              <a:lnSpc>
                <a:spcPct val="100000"/>
              </a:lnSpc>
              <a:spcBef>
                <a:spcPts val="105"/>
              </a:spcBef>
              <a:tabLst>
                <a:tab pos="2589530" algn="l"/>
                <a:tab pos="4910455" algn="l"/>
                <a:tab pos="5842635" algn="l"/>
                <a:tab pos="6513195" algn="l"/>
              </a:tabLst>
            </a:pPr>
            <a:r>
              <a:rPr sz="3200" dirty="0">
                <a:latin typeface="Calibri"/>
                <a:cs typeface="Calibri"/>
              </a:rPr>
              <a:t>у</a:t>
            </a:r>
            <a:r>
              <a:rPr sz="3200" spc="-5" dirty="0">
                <a:latin typeface="Calibri"/>
                <a:cs typeface="Calibri"/>
              </a:rPr>
              <a:t>чр</a:t>
            </a:r>
            <a:r>
              <a:rPr sz="3200" spc="-50" dirty="0">
                <a:latin typeface="Calibri"/>
                <a:cs typeface="Calibri"/>
              </a:rPr>
              <a:t>е</a:t>
            </a:r>
            <a:r>
              <a:rPr sz="3200" dirty="0">
                <a:latin typeface="Calibri"/>
                <a:cs typeface="Calibri"/>
              </a:rPr>
              <a:t>ж</a:t>
            </a:r>
            <a:r>
              <a:rPr sz="3200" spc="-40" dirty="0">
                <a:latin typeface="Calibri"/>
                <a:cs typeface="Calibri"/>
              </a:rPr>
              <a:t>д</a:t>
            </a:r>
            <a:r>
              <a:rPr sz="3200" spc="-15" dirty="0">
                <a:latin typeface="Calibri"/>
                <a:cs typeface="Calibri"/>
              </a:rPr>
              <a:t>е</a:t>
            </a:r>
            <a:r>
              <a:rPr sz="3200" dirty="0">
                <a:latin typeface="Calibri"/>
                <a:cs typeface="Calibri"/>
              </a:rPr>
              <a:t>н</a:t>
            </a:r>
            <a:r>
              <a:rPr sz="3200" spc="-20" dirty="0">
                <a:latin typeface="Calibri"/>
                <a:cs typeface="Calibri"/>
              </a:rPr>
              <a:t>и</a:t>
            </a:r>
            <a:r>
              <a:rPr sz="3200" dirty="0">
                <a:latin typeface="Calibri"/>
                <a:cs typeface="Calibri"/>
              </a:rPr>
              <a:t>я  о</a:t>
            </a:r>
            <a:r>
              <a:rPr sz="3200" spc="-5" dirty="0">
                <a:latin typeface="Calibri"/>
                <a:cs typeface="Calibri"/>
              </a:rPr>
              <a:t>р</a:t>
            </a:r>
            <a:r>
              <a:rPr sz="3200" spc="-20" dirty="0">
                <a:latin typeface="Calibri"/>
                <a:cs typeface="Calibri"/>
              </a:rPr>
              <a:t>г</a:t>
            </a:r>
            <a:r>
              <a:rPr sz="3200" dirty="0">
                <a:latin typeface="Calibri"/>
                <a:cs typeface="Calibri"/>
              </a:rPr>
              <a:t>ан</a:t>
            </a:r>
            <a:r>
              <a:rPr sz="3200" spc="-5" dirty="0">
                <a:latin typeface="Calibri"/>
                <a:cs typeface="Calibri"/>
              </a:rPr>
              <a:t>и</a:t>
            </a:r>
            <a:r>
              <a:rPr sz="3200" dirty="0">
                <a:latin typeface="Calibri"/>
                <a:cs typeface="Calibri"/>
              </a:rPr>
              <a:t>з</a:t>
            </a:r>
            <a:r>
              <a:rPr sz="3200" spc="-15" dirty="0">
                <a:latin typeface="Calibri"/>
                <a:cs typeface="Calibri"/>
              </a:rPr>
              <a:t>а</a:t>
            </a:r>
            <a:r>
              <a:rPr sz="3200" spc="-45" dirty="0">
                <a:latin typeface="Calibri"/>
                <a:cs typeface="Calibri"/>
              </a:rPr>
              <a:t>т</a:t>
            </a:r>
            <a:r>
              <a:rPr sz="3200" dirty="0">
                <a:latin typeface="Calibri"/>
                <a:cs typeface="Calibri"/>
              </a:rPr>
              <a:t>о</a:t>
            </a:r>
            <a:r>
              <a:rPr sz="3200" spc="-30" dirty="0">
                <a:latin typeface="Calibri"/>
                <a:cs typeface="Calibri"/>
              </a:rPr>
              <a:t>р</a:t>
            </a:r>
            <a:r>
              <a:rPr sz="3200" dirty="0">
                <a:latin typeface="Calibri"/>
                <a:cs typeface="Calibri"/>
              </a:rPr>
              <a:t>у	</a:t>
            </a:r>
            <a:r>
              <a:rPr sz="3200" spc="5" dirty="0">
                <a:latin typeface="Calibri"/>
                <a:cs typeface="Calibri"/>
              </a:rPr>
              <a:t>м</a:t>
            </a:r>
            <a:r>
              <a:rPr sz="3200" spc="-15" dirty="0">
                <a:latin typeface="Calibri"/>
                <a:cs typeface="Calibri"/>
              </a:rPr>
              <a:t>а</a:t>
            </a:r>
            <a:r>
              <a:rPr sz="3200" spc="-30" dirty="0">
                <a:latin typeface="Calibri"/>
                <a:cs typeface="Calibri"/>
              </a:rPr>
              <a:t>т</a:t>
            </a:r>
            <a:r>
              <a:rPr sz="3200" dirty="0">
                <a:latin typeface="Calibri"/>
                <a:cs typeface="Calibri"/>
              </a:rPr>
              <a:t>е</a:t>
            </a:r>
            <a:r>
              <a:rPr sz="3200" spc="-5" dirty="0">
                <a:latin typeface="Calibri"/>
                <a:cs typeface="Calibri"/>
              </a:rPr>
              <a:t>р</a:t>
            </a:r>
            <a:r>
              <a:rPr sz="3200" spc="-10" dirty="0">
                <a:latin typeface="Calibri"/>
                <a:cs typeface="Calibri"/>
              </a:rPr>
              <a:t>и</a:t>
            </a:r>
            <a:r>
              <a:rPr sz="3200" dirty="0">
                <a:latin typeface="Calibri"/>
                <a:cs typeface="Calibri"/>
              </a:rPr>
              <a:t>а</a:t>
            </a:r>
            <a:r>
              <a:rPr sz="3200" spc="-5" dirty="0">
                <a:latin typeface="Calibri"/>
                <a:cs typeface="Calibri"/>
              </a:rPr>
              <a:t>л</a:t>
            </a:r>
            <a:r>
              <a:rPr sz="3200" dirty="0">
                <a:latin typeface="Calibri"/>
                <a:cs typeface="Calibri"/>
              </a:rPr>
              <a:t>ов	</a:t>
            </a:r>
            <a:r>
              <a:rPr sz="3200" spc="-5" dirty="0">
                <a:latin typeface="Calibri"/>
                <a:cs typeface="Calibri"/>
              </a:rPr>
              <a:t>ВП</a:t>
            </a:r>
            <a:r>
              <a:rPr sz="3200" dirty="0">
                <a:latin typeface="Calibri"/>
                <a:cs typeface="Calibri"/>
              </a:rPr>
              <a:t>Р	не	п</a:t>
            </a:r>
            <a:r>
              <a:rPr sz="3200" spc="-15" dirty="0">
                <a:latin typeface="Calibri"/>
                <a:cs typeface="Calibri"/>
              </a:rPr>
              <a:t>о</a:t>
            </a:r>
            <a:r>
              <a:rPr sz="3200" spc="-40" dirty="0">
                <a:latin typeface="Calibri"/>
                <a:cs typeface="Calibri"/>
              </a:rPr>
              <a:t>з</a:t>
            </a:r>
            <a:r>
              <a:rPr sz="3200" spc="-5" dirty="0">
                <a:latin typeface="Calibri"/>
                <a:cs typeface="Calibri"/>
              </a:rPr>
              <a:t>д</a:t>
            </a:r>
            <a:r>
              <a:rPr sz="3200" dirty="0">
                <a:latin typeface="Calibri"/>
                <a:cs typeface="Calibri"/>
              </a:rPr>
              <a:t>н</a:t>
            </a:r>
            <a:r>
              <a:rPr sz="3200" spc="-15" dirty="0">
                <a:latin typeface="Calibri"/>
                <a:cs typeface="Calibri"/>
              </a:rPr>
              <a:t>е</a:t>
            </a:r>
            <a:r>
              <a:rPr sz="3200" dirty="0">
                <a:latin typeface="Calibri"/>
                <a:cs typeface="Calibri"/>
              </a:rPr>
              <a:t>е,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533" y="4240902"/>
            <a:ext cx="53975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Calibri"/>
                <a:cs typeface="Calibri"/>
              </a:rPr>
              <a:t>чем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15</a:t>
            </a:r>
            <a:r>
              <a:rPr sz="3200" dirty="0">
                <a:latin typeface="Calibri"/>
                <a:cs typeface="Calibri"/>
              </a:rPr>
              <a:t> минут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до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начала </a:t>
            </a:r>
            <a:r>
              <a:rPr sz="3200" spc="-5" dirty="0">
                <a:latin typeface="Calibri"/>
                <a:cs typeface="Calibri"/>
              </a:rPr>
              <a:t>ВПР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843" y="261443"/>
            <a:ext cx="2135123" cy="11619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22802" y="64833"/>
            <a:ext cx="5485130" cy="18535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Этап</a:t>
            </a:r>
            <a:r>
              <a:rPr spc="-20" dirty="0"/>
              <a:t> </a:t>
            </a:r>
            <a:r>
              <a:rPr spc="-10" dirty="0"/>
              <a:t>ПРОВЕДЕНИЯ</a:t>
            </a:r>
            <a:r>
              <a:rPr spc="-5" dirty="0"/>
              <a:t> ВПР</a:t>
            </a:r>
            <a:r>
              <a:rPr spc="-35" dirty="0"/>
              <a:t> </a:t>
            </a:r>
            <a:r>
              <a:rPr spc="-5" dirty="0"/>
              <a:t>в</a:t>
            </a:r>
          </a:p>
          <a:p>
            <a:pPr marL="2418715" marR="5080" indent="-835660">
              <a:lnSpc>
                <a:spcPct val="100000"/>
              </a:lnSpc>
            </a:pPr>
            <a:r>
              <a:rPr spc="-15" dirty="0"/>
              <a:t>образовательных </a:t>
            </a:r>
            <a:r>
              <a:rPr spc="-890" dirty="0"/>
              <a:t> </a:t>
            </a:r>
            <a:r>
              <a:rPr spc="-5" dirty="0"/>
              <a:t>ор</a:t>
            </a:r>
            <a:r>
              <a:rPr spc="-20" dirty="0"/>
              <a:t>г</a:t>
            </a:r>
            <a:r>
              <a:rPr spc="-10" dirty="0"/>
              <a:t>а</a:t>
            </a:r>
            <a:r>
              <a:rPr spc="-5" dirty="0"/>
              <a:t>н</a:t>
            </a:r>
            <a:r>
              <a:rPr spc="-10" dirty="0"/>
              <a:t>изаци</a:t>
            </a:r>
            <a:r>
              <a:rPr spc="-5" dirty="0"/>
              <a:t>ях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7052" y="1842452"/>
            <a:ext cx="7868920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latin typeface="Calibri"/>
                <a:cs typeface="Calibri"/>
              </a:rPr>
              <a:t>Материалы</a:t>
            </a:r>
            <a:r>
              <a:rPr sz="3000" b="1" spc="1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ВПР</a:t>
            </a:r>
            <a:r>
              <a:rPr sz="3000" b="1" spc="-10" dirty="0">
                <a:latin typeface="Calibri"/>
                <a:cs typeface="Calibri"/>
              </a:rPr>
              <a:t> </a:t>
            </a:r>
            <a:r>
              <a:rPr sz="3000" b="1" spc="-25" dirty="0">
                <a:latin typeface="Calibri"/>
                <a:cs typeface="Calibri"/>
              </a:rPr>
              <a:t>содержат:</a:t>
            </a:r>
            <a:endParaRPr sz="3000">
              <a:latin typeface="Calibri"/>
              <a:cs typeface="Calibri"/>
            </a:endParaRPr>
          </a:p>
          <a:p>
            <a:pPr marL="355600" marR="92710" indent="-342900">
              <a:lnSpc>
                <a:spcPct val="80000"/>
              </a:lnSpc>
              <a:spcBef>
                <a:spcPts val="7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индивидуальные </a:t>
            </a:r>
            <a:r>
              <a:rPr sz="3000" spc="-10" dirty="0">
                <a:latin typeface="Calibri"/>
                <a:cs typeface="Calibri"/>
              </a:rPr>
              <a:t>комплекты </a:t>
            </a:r>
            <a:r>
              <a:rPr sz="3000" dirty="0">
                <a:latin typeface="Calibri"/>
                <a:cs typeface="Calibri"/>
              </a:rPr>
              <a:t>с </a:t>
            </a:r>
            <a:r>
              <a:rPr sz="3000" spc="-10" dirty="0">
                <a:latin typeface="Calibri"/>
                <a:cs typeface="Calibri"/>
              </a:rPr>
              <a:t>уникальным 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идентификатором,</a:t>
            </a:r>
            <a:r>
              <a:rPr sz="3000" spc="-20" dirty="0">
                <a:latin typeface="Calibri"/>
                <a:cs typeface="Calibri"/>
              </a:rPr>
              <a:t> который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содержит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бланки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контрольных </a:t>
            </a:r>
            <a:r>
              <a:rPr sz="3000" spc="-10" dirty="0">
                <a:latin typeface="Calibri"/>
                <a:cs typeface="Calibri"/>
              </a:rPr>
              <a:t>измерительных </a:t>
            </a:r>
            <a:r>
              <a:rPr sz="3000" spc="-5" dirty="0">
                <a:latin typeface="Calibri"/>
                <a:cs typeface="Calibri"/>
              </a:rPr>
              <a:t>материалов </a:t>
            </a:r>
            <a:r>
              <a:rPr sz="3000" dirty="0">
                <a:latin typeface="Calibri"/>
                <a:cs typeface="Calibri"/>
              </a:rPr>
              <a:t>с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полями</a:t>
            </a:r>
            <a:r>
              <a:rPr sz="3000" spc="-15" dirty="0">
                <a:latin typeface="Calibri"/>
                <a:cs typeface="Calibri"/>
              </a:rPr>
              <a:t> ответов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по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количеству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участников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кабинете,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вложенные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отдельный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файл;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spc="-25" dirty="0">
                <a:latin typeface="Calibri"/>
                <a:cs typeface="Calibri"/>
              </a:rPr>
              <a:t>протокол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проведения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ВПР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кабинете;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2880"/>
              </a:lnSpc>
              <a:spcBef>
                <a:spcPts val="6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листы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с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кодами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участников </a:t>
            </a:r>
            <a:r>
              <a:rPr sz="3000" spc="-5" dirty="0">
                <a:latin typeface="Calibri"/>
                <a:cs typeface="Calibri"/>
              </a:rPr>
              <a:t>по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их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количеству</a:t>
            </a:r>
            <a:r>
              <a:rPr sz="3000" dirty="0">
                <a:latin typeface="Calibri"/>
                <a:cs typeface="Calibri"/>
              </a:rPr>
              <a:t> в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кабинете;</a:t>
            </a:r>
            <a:endParaRPr sz="3000">
              <a:latin typeface="Calibri"/>
              <a:cs typeface="Calibri"/>
            </a:endParaRPr>
          </a:p>
          <a:p>
            <a:pPr marL="355600" marR="466090" indent="-342900">
              <a:lnSpc>
                <a:spcPts val="2880"/>
              </a:lnSpc>
              <a:spcBef>
                <a:spcPts val="7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черновики из расчёта </a:t>
            </a:r>
            <a:r>
              <a:rPr sz="3000" dirty="0">
                <a:latin typeface="Calibri"/>
                <a:cs typeface="Calibri"/>
              </a:rPr>
              <a:t>не </a:t>
            </a:r>
            <a:r>
              <a:rPr sz="3000" spc="-5" dirty="0">
                <a:latin typeface="Calibri"/>
                <a:cs typeface="Calibri"/>
              </a:rPr>
              <a:t>менее </a:t>
            </a:r>
            <a:r>
              <a:rPr sz="3000" dirty="0">
                <a:latin typeface="Calibri"/>
                <a:cs typeface="Calibri"/>
              </a:rPr>
              <a:t>2 </a:t>
            </a:r>
            <a:r>
              <a:rPr sz="3000" spc="-10" dirty="0">
                <a:latin typeface="Calibri"/>
                <a:cs typeface="Calibri"/>
              </a:rPr>
              <a:t>листов </a:t>
            </a:r>
            <a:r>
              <a:rPr sz="3000" spc="5" dirty="0">
                <a:latin typeface="Calibri"/>
                <a:cs typeface="Calibri"/>
              </a:rPr>
              <a:t>на </a:t>
            </a:r>
            <a:r>
              <a:rPr sz="3000" spc="-67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одного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участника.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983</Words>
  <Application>Microsoft Office PowerPoint</Application>
  <PresentationFormat>Экран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Слайд 1</vt:lpstr>
      <vt:lpstr>ЭТАПЫ ПРОВЕДЕНИЯ ВПР</vt:lpstr>
      <vt:lpstr>ОРГАНИЗАЦИОННЫЙ  (ПОДГОТОВИТЕЛЬНЫЙ) этап</vt:lpstr>
      <vt:lpstr>ОРГАНИЗАЦИОННЫЙ  (ПОДГОТОВИТЕЛЬНЫЙ) этап</vt:lpstr>
      <vt:lpstr>Организационный  (подготовительный) этап</vt:lpstr>
      <vt:lpstr>Этап ПРОВЕДЕНИЯ ВПР в образовательных организациях</vt:lpstr>
      <vt:lpstr>Этап ПРОВЕДЕНИЯ ВПР в образовательных организациях</vt:lpstr>
      <vt:lpstr>Этап ПРОВЕДЕНИЯ ВПР в образовательных организациях</vt:lpstr>
      <vt:lpstr>Этап ПРОВЕДЕНИЯ ВПР в образовательных  организациях</vt:lpstr>
      <vt:lpstr>Этап ПРОВЕДЕНИЯ ВПР в образовательных организациях</vt:lpstr>
      <vt:lpstr>Этап ПРОВЕДЕНИЯ ВПР в образовательных организациях</vt:lpstr>
      <vt:lpstr>Этап ПРОВЕДЕНИЯ ВПР в образовательных организациях</vt:lpstr>
      <vt:lpstr>Этап ПРОВЕДЕНИЯ ВПР в образовательных организациях</vt:lpstr>
      <vt:lpstr>Этап ПРОВЕДЕНИЯ ВПР в образовательных организациях</vt:lpstr>
      <vt:lpstr>Этап проведения ВПР в образовательной организации</vt:lpstr>
      <vt:lpstr>Этап ПРОВЕДЕНИЯ ВПР в образовательных организациях</vt:lpstr>
      <vt:lpstr>Этап ПРОВЕДЕНИЯ ВПР в образовательных организациях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общественных наблюдателей  при проведении ВПР  в 2020/2021 учебном году в общеобразовательных организациях  Артемовского городского округа</dc:title>
  <dc:creator>Shelep1</dc:creator>
  <cp:lastModifiedBy>Андрей</cp:lastModifiedBy>
  <cp:revision>3</cp:revision>
  <dcterms:created xsi:type="dcterms:W3CDTF">2022-03-25T06:57:11Z</dcterms:created>
  <dcterms:modified xsi:type="dcterms:W3CDTF">2022-03-26T06:53:55Z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2021-03-19T00:00:00Z</vt:filetime>
  </property>
  <property fmtid="{D5CDD505-2E9C-101B-9397-08002B2CF9AE}" pid="3" name="Creator">
    <vt:lpwstr>Acrobat PDFMaker 20 для PowerPoint</vt:lpwstr>
  </property>
  <property fmtid="{D5CDD505-2E9C-101B-9397-08002B2CF9AE}" pid="4" name="LastSaved">
    <vt:filetime>2022-03-25T00:00:00Z</vt:filetime>
  </property>
</Properties>
</file>